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62" r:id="rId3"/>
    <p:sldId id="266" r:id="rId4"/>
    <p:sldId id="267" r:id="rId5"/>
    <p:sldId id="265" r:id="rId6"/>
    <p:sldId id="268" r:id="rId7"/>
    <p:sldId id="270" r:id="rId8"/>
    <p:sldId id="269" r:id="rId9"/>
    <p:sldId id="27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5F28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spPr>
            <a:solidFill>
              <a:schemeClr val="accent3">
                <a:lumMod val="50000"/>
              </a:schemeClr>
            </a:solidFill>
          </c:spPr>
          <c:dPt>
            <c:idx val="0"/>
            <c:bubble3D val="0"/>
            <c:spPr>
              <a:solidFill>
                <a:schemeClr val="accent3">
                  <a:lumMod val="75000"/>
                </a:schemeClr>
              </a:solidFill>
            </c:spPr>
          </c:dPt>
          <c:dPt>
            <c:idx val="1"/>
            <c:bubble3D val="0"/>
            <c:spPr>
              <a:solidFill>
                <a:srgbClr val="CC0000"/>
              </a:solidFill>
            </c:spPr>
          </c:dPt>
          <c:dLbls>
            <c:txPr>
              <a:bodyPr/>
              <a:lstStyle/>
              <a:p>
                <a:pPr>
                  <a:defRPr sz="1200" b="1"/>
                </a:pPr>
                <a:endParaRPr lang="en-US"/>
              </a:p>
            </c:txPr>
            <c:showLegendKey val="0"/>
            <c:showVal val="1"/>
            <c:showCatName val="0"/>
            <c:showSerName val="0"/>
            <c:showPercent val="1"/>
            <c:showBubbleSize val="0"/>
            <c:separator>
</c:separator>
            <c:showLeaderLines val="1"/>
          </c:dLbls>
          <c:cat>
            <c:strRef>
              <c:f>Sheet1!$A$2:$A$3</c:f>
              <c:strCache>
                <c:ptCount val="2"/>
                <c:pt idx="0">
                  <c:v>Improved</c:v>
                </c:pt>
                <c:pt idx="1">
                  <c:v>No change</c:v>
                </c:pt>
              </c:strCache>
            </c:strRef>
          </c:cat>
          <c:val>
            <c:numRef>
              <c:f>Sheet1!$B$2:$B$3</c:f>
              <c:numCache>
                <c:formatCode>General</c:formatCode>
                <c:ptCount val="2"/>
                <c:pt idx="0">
                  <c:v>273</c:v>
                </c:pt>
                <c:pt idx="1">
                  <c:v>99</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57218328738569835"/>
          <c:y val="0.34725684498997084"/>
          <c:w val="0.23158136482939631"/>
          <c:h val="0.3238612204724409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spPr>
            <a:solidFill>
              <a:schemeClr val="accent3">
                <a:lumMod val="50000"/>
              </a:schemeClr>
            </a:solidFill>
          </c:spPr>
          <c:dPt>
            <c:idx val="0"/>
            <c:bubble3D val="0"/>
            <c:spPr>
              <a:solidFill>
                <a:schemeClr val="accent6">
                  <a:lumMod val="75000"/>
                </a:schemeClr>
              </a:solidFill>
            </c:spPr>
          </c:dPt>
          <c:dPt>
            <c:idx val="1"/>
            <c:bubble3D val="0"/>
            <c:spPr>
              <a:solidFill>
                <a:schemeClr val="accent3">
                  <a:lumMod val="75000"/>
                </a:schemeClr>
              </a:solidFill>
            </c:spPr>
          </c:dPt>
          <c:dLbls>
            <c:txPr>
              <a:bodyPr/>
              <a:lstStyle/>
              <a:p>
                <a:pPr>
                  <a:defRPr sz="1200" b="1"/>
                </a:pPr>
                <a:endParaRPr lang="en-US"/>
              </a:p>
            </c:txPr>
            <c:showLegendKey val="0"/>
            <c:showVal val="1"/>
            <c:showCatName val="0"/>
            <c:showSerName val="0"/>
            <c:showPercent val="1"/>
            <c:showBubbleSize val="0"/>
            <c:separator>
</c:separator>
            <c:showLeaderLines val="1"/>
          </c:dLbls>
          <c:cat>
            <c:strRef>
              <c:f>Sheet1!$A$2:$A$3</c:f>
              <c:strCache>
                <c:ptCount val="2"/>
                <c:pt idx="0">
                  <c:v>Inadequate to requires improvement</c:v>
                </c:pt>
                <c:pt idx="1">
                  <c:v>Inadequate to good</c:v>
                </c:pt>
              </c:strCache>
            </c:strRef>
          </c:cat>
          <c:val>
            <c:numRef>
              <c:f>Sheet1!$B$2:$B$3</c:f>
              <c:numCache>
                <c:formatCode>General</c:formatCode>
                <c:ptCount val="2"/>
                <c:pt idx="0">
                  <c:v>205</c:v>
                </c:pt>
                <c:pt idx="1">
                  <c:v>68</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57218328738569835"/>
          <c:y val="0.21621769420621229"/>
          <c:w val="0.23158136482939631"/>
          <c:h val="0.5684677843171243"/>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spPr>
            <a:solidFill>
              <a:schemeClr val="accent3">
                <a:lumMod val="50000"/>
              </a:schemeClr>
            </a:solidFill>
          </c:spPr>
          <c:dPt>
            <c:idx val="0"/>
            <c:bubble3D val="0"/>
            <c:spPr>
              <a:solidFill>
                <a:schemeClr val="accent3">
                  <a:lumMod val="75000"/>
                </a:schemeClr>
              </a:solidFill>
            </c:spPr>
          </c:dPt>
          <c:dPt>
            <c:idx val="1"/>
            <c:bubble3D val="0"/>
            <c:spPr>
              <a:solidFill>
                <a:srgbClr val="CC0000"/>
              </a:solidFill>
            </c:spPr>
          </c:dPt>
          <c:dLbls>
            <c:txPr>
              <a:bodyPr/>
              <a:lstStyle/>
              <a:p>
                <a:pPr>
                  <a:defRPr sz="1200" b="1"/>
                </a:pPr>
                <a:endParaRPr lang="en-US"/>
              </a:p>
            </c:txPr>
            <c:showLegendKey val="0"/>
            <c:showVal val="1"/>
            <c:showCatName val="0"/>
            <c:showSerName val="0"/>
            <c:showPercent val="1"/>
            <c:showBubbleSize val="0"/>
            <c:separator>
</c:separator>
            <c:showLeaderLines val="1"/>
          </c:dLbls>
          <c:cat>
            <c:strRef>
              <c:f>Sheet1!$A$2:$A$3</c:f>
              <c:strCache>
                <c:ptCount val="2"/>
                <c:pt idx="0">
                  <c:v>Improved</c:v>
                </c:pt>
                <c:pt idx="1">
                  <c:v>No change</c:v>
                </c:pt>
              </c:strCache>
            </c:strRef>
          </c:cat>
          <c:val>
            <c:numRef>
              <c:f>Sheet1!$B$2:$B$3</c:f>
              <c:numCache>
                <c:formatCode>General</c:formatCode>
                <c:ptCount val="2"/>
                <c:pt idx="0">
                  <c:v>149</c:v>
                </c:pt>
                <c:pt idx="1">
                  <c:v>41</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59041656354539707"/>
          <c:y val="0.34725684498997084"/>
          <c:w val="0.23158136482939631"/>
          <c:h val="0.3238612204724409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spPr>
            <a:solidFill>
              <a:schemeClr val="accent3">
                <a:lumMod val="50000"/>
              </a:schemeClr>
            </a:solidFill>
          </c:spPr>
          <c:dPt>
            <c:idx val="0"/>
            <c:bubble3D val="0"/>
            <c:spPr>
              <a:solidFill>
                <a:schemeClr val="accent3">
                  <a:lumMod val="75000"/>
                </a:schemeClr>
              </a:solidFill>
            </c:spPr>
          </c:dPt>
          <c:dPt>
            <c:idx val="1"/>
            <c:bubble3D val="0"/>
            <c:spPr>
              <a:solidFill>
                <a:srgbClr val="CC0000"/>
              </a:solidFill>
            </c:spPr>
          </c:dPt>
          <c:dLbls>
            <c:txPr>
              <a:bodyPr/>
              <a:lstStyle/>
              <a:p>
                <a:pPr>
                  <a:defRPr sz="1200" b="1"/>
                </a:pPr>
                <a:endParaRPr lang="en-US"/>
              </a:p>
            </c:txPr>
            <c:showLegendKey val="0"/>
            <c:showVal val="1"/>
            <c:showCatName val="0"/>
            <c:showSerName val="0"/>
            <c:showPercent val="1"/>
            <c:showBubbleSize val="0"/>
            <c:separator>
</c:separator>
            <c:showLeaderLines val="1"/>
          </c:dLbls>
          <c:cat>
            <c:strRef>
              <c:f>Sheet1!$A$2:$A$3</c:f>
              <c:strCache>
                <c:ptCount val="2"/>
                <c:pt idx="0">
                  <c:v>Improved</c:v>
                </c:pt>
                <c:pt idx="1">
                  <c:v>No change</c:v>
                </c:pt>
              </c:strCache>
            </c:strRef>
          </c:cat>
          <c:val>
            <c:numRef>
              <c:f>Sheet1!$B$2:$B$3</c:f>
              <c:numCache>
                <c:formatCode>General</c:formatCode>
                <c:ptCount val="2"/>
                <c:pt idx="0">
                  <c:v>124</c:v>
                </c:pt>
                <c:pt idx="1">
                  <c:v>58</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59041656354539707"/>
          <c:y val="0.34725684498997084"/>
          <c:w val="0.23158136482939631"/>
          <c:h val="0.3238612204724409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0.0159</cdr:x>
      <cdr:y>0.20179</cdr:y>
    </cdr:from>
    <cdr:to>
      <cdr:x>0.23857</cdr:x>
      <cdr:y>0.75223</cdr:y>
    </cdr:to>
    <cdr:sp macro="" textlink="">
      <cdr:nvSpPr>
        <cdr:cNvPr id="2" name="TextBox 10"/>
        <cdr:cNvSpPr txBox="1"/>
      </cdr:nvSpPr>
      <cdr:spPr>
        <a:xfrm xmlns:a="http://schemas.openxmlformats.org/drawingml/2006/main">
          <a:off x="144016" y="586705"/>
          <a:ext cx="2016224" cy="1600438"/>
        </a:xfrm>
        <a:prstGeom xmlns:a="http://schemas.openxmlformats.org/drawingml/2006/main" prst="rect">
          <a:avLst/>
        </a:prstGeom>
        <a:solidFill xmlns:a="http://schemas.openxmlformats.org/drawingml/2006/main">
          <a:schemeClr val="bg1">
            <a:lumMod val="95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sz="1400" dirty="0" smtClean="0"/>
            <a:t>Of those care homes that improved, 75% improved their rating from inadequate to requires improvement and 25% from inadequate to good</a:t>
          </a:r>
          <a:endParaRPr lang="en-GB" sz="14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481F67-26E9-4A2D-8EDA-3B090C7C8762}" type="datetimeFigureOut">
              <a:rPr lang="en-GB" smtClean="0"/>
              <a:t>24/05/2016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A9A493-809C-46D7-AA7B-B67A392304B8}" type="slidenum">
              <a:rPr lang="en-GB" smtClean="0"/>
              <a:t>‹#›</a:t>
            </a:fld>
            <a:endParaRPr lang="en-GB"/>
          </a:p>
        </p:txBody>
      </p:sp>
    </p:spTree>
    <p:extLst>
      <p:ext uri="{BB962C8B-B14F-4D97-AF65-F5344CB8AC3E}">
        <p14:creationId xmlns:p14="http://schemas.microsoft.com/office/powerpoint/2010/main" val="2895745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GB" altLang="en-US" dirty="0" smtClean="0"/>
          </a:p>
        </p:txBody>
      </p:sp>
      <p:sp>
        <p:nvSpPr>
          <p:cNvPr id="36868" name="Slide Number Placeholder 3"/>
          <p:cNvSpPr>
            <a:spLocks noGrp="1"/>
          </p:cNvSpPr>
          <p:nvPr>
            <p:ph type="sldNum" sz="quarter" idx="5"/>
          </p:nvPr>
        </p:nvSpPr>
        <p:spPr>
          <a:noFill/>
        </p:spPr>
        <p:txBody>
          <a:bodyPr/>
          <a:lstStyle>
            <a:lvl1pPr>
              <a:defRPr sz="2400">
                <a:solidFill>
                  <a:schemeClr val="tx1"/>
                </a:solidFill>
                <a:latin typeface="Arial" charset="0"/>
                <a:ea typeface="ヒラギノ角ゴ Pro W3" pitchFamily="-16" charset="-128"/>
              </a:defRPr>
            </a:lvl1pPr>
            <a:lvl2pPr marL="749794" indent="-288382">
              <a:defRPr sz="2400">
                <a:solidFill>
                  <a:schemeClr val="tx1"/>
                </a:solidFill>
                <a:latin typeface="Arial" charset="0"/>
                <a:ea typeface="ヒラギノ角ゴ Pro W3" pitchFamily="-16" charset="-128"/>
              </a:defRPr>
            </a:lvl2pPr>
            <a:lvl3pPr marL="1153530" indent="-230706">
              <a:defRPr sz="2400">
                <a:solidFill>
                  <a:schemeClr val="tx1"/>
                </a:solidFill>
                <a:latin typeface="Arial" charset="0"/>
                <a:ea typeface="ヒラギノ角ゴ Pro W3" pitchFamily="-16" charset="-128"/>
              </a:defRPr>
            </a:lvl3pPr>
            <a:lvl4pPr marL="1614943" indent="-230706">
              <a:defRPr sz="2400">
                <a:solidFill>
                  <a:schemeClr val="tx1"/>
                </a:solidFill>
                <a:latin typeface="Arial" charset="0"/>
                <a:ea typeface="ヒラギノ角ゴ Pro W3" pitchFamily="-16" charset="-128"/>
              </a:defRPr>
            </a:lvl4pPr>
            <a:lvl5pPr marL="2076354" indent="-230706">
              <a:defRPr sz="2400">
                <a:solidFill>
                  <a:schemeClr val="tx1"/>
                </a:solidFill>
                <a:latin typeface="Arial" charset="0"/>
                <a:ea typeface="ヒラギノ角ゴ Pro W3" pitchFamily="-16" charset="-128"/>
              </a:defRPr>
            </a:lvl5pPr>
            <a:lvl6pPr marL="2537767" indent="-230706" eaLnBrk="0" fontAlgn="base" hangingPunct="0">
              <a:spcBef>
                <a:spcPct val="0"/>
              </a:spcBef>
              <a:spcAft>
                <a:spcPct val="0"/>
              </a:spcAft>
              <a:defRPr sz="2400">
                <a:solidFill>
                  <a:schemeClr val="tx1"/>
                </a:solidFill>
                <a:latin typeface="Arial" charset="0"/>
                <a:ea typeface="ヒラギノ角ゴ Pro W3" pitchFamily="-16" charset="-128"/>
              </a:defRPr>
            </a:lvl6pPr>
            <a:lvl7pPr marL="2999178" indent="-230706" eaLnBrk="0" fontAlgn="base" hangingPunct="0">
              <a:spcBef>
                <a:spcPct val="0"/>
              </a:spcBef>
              <a:spcAft>
                <a:spcPct val="0"/>
              </a:spcAft>
              <a:defRPr sz="2400">
                <a:solidFill>
                  <a:schemeClr val="tx1"/>
                </a:solidFill>
                <a:latin typeface="Arial" charset="0"/>
                <a:ea typeface="ヒラギノ角ゴ Pro W3" pitchFamily="-16" charset="-128"/>
              </a:defRPr>
            </a:lvl7pPr>
            <a:lvl8pPr marL="3460591" indent="-230706" eaLnBrk="0" fontAlgn="base" hangingPunct="0">
              <a:spcBef>
                <a:spcPct val="0"/>
              </a:spcBef>
              <a:spcAft>
                <a:spcPct val="0"/>
              </a:spcAft>
              <a:defRPr sz="2400">
                <a:solidFill>
                  <a:schemeClr val="tx1"/>
                </a:solidFill>
                <a:latin typeface="Arial" charset="0"/>
                <a:ea typeface="ヒラギノ角ゴ Pro W3" pitchFamily="-16" charset="-128"/>
              </a:defRPr>
            </a:lvl8pPr>
            <a:lvl9pPr marL="3922003" indent="-230706" eaLnBrk="0" fontAlgn="base" hangingPunct="0">
              <a:spcBef>
                <a:spcPct val="0"/>
              </a:spcBef>
              <a:spcAft>
                <a:spcPct val="0"/>
              </a:spcAft>
              <a:defRPr sz="2400">
                <a:solidFill>
                  <a:schemeClr val="tx1"/>
                </a:solidFill>
                <a:latin typeface="Arial" charset="0"/>
                <a:ea typeface="ヒラギノ角ゴ Pro W3" pitchFamily="-16" charset="-128"/>
              </a:defRPr>
            </a:lvl9pPr>
          </a:lstStyle>
          <a:p>
            <a:fld id="{3FCFD290-A6EC-4852-A6AE-B01A1AF959C3}" type="slidenum">
              <a:rPr lang="en-GB" altLang="en-US" sz="1200">
                <a:solidFill>
                  <a:prstClr val="black"/>
                </a:solidFill>
              </a:rPr>
              <a:pPr/>
              <a:t>1</a:t>
            </a:fld>
            <a:endParaRPr lang="en-GB" altLang="en-US" sz="1200"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flipV="1">
            <a:off x="449263" y="1528763"/>
            <a:ext cx="6118225" cy="2159000"/>
          </a:xfrm>
          <a:prstGeom prst="roundRect">
            <a:avLst>
              <a:gd name="adj" fmla="val 4407"/>
            </a:avLst>
          </a:prstGeom>
          <a:solidFill>
            <a:srgbClr val="5F286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sz="2400">
                <a:solidFill>
                  <a:schemeClr val="tx1"/>
                </a:solidFill>
                <a:latin typeface="Arial" charset="0"/>
                <a:ea typeface="ヒラギノ角ゴ Pro W3" pitchFamily="-16" charset="-128"/>
              </a:defRPr>
            </a:lvl1pPr>
            <a:lvl2pPr marL="742950" indent="-285750">
              <a:defRPr sz="2400">
                <a:solidFill>
                  <a:schemeClr val="tx1"/>
                </a:solidFill>
                <a:latin typeface="Arial" charset="0"/>
                <a:ea typeface="ヒラギノ角ゴ Pro W3" pitchFamily="-16" charset="-128"/>
              </a:defRPr>
            </a:lvl2pPr>
            <a:lvl3pPr marL="1143000" indent="-228600">
              <a:defRPr sz="2400">
                <a:solidFill>
                  <a:schemeClr val="tx1"/>
                </a:solidFill>
                <a:latin typeface="Arial" charset="0"/>
                <a:ea typeface="ヒラギノ角ゴ Pro W3" pitchFamily="-16" charset="-128"/>
              </a:defRPr>
            </a:lvl3pPr>
            <a:lvl4pPr marL="1600200" indent="-228600">
              <a:defRPr sz="2400">
                <a:solidFill>
                  <a:schemeClr val="tx1"/>
                </a:solidFill>
                <a:latin typeface="Arial" charset="0"/>
                <a:ea typeface="ヒラギノ角ゴ Pro W3" pitchFamily="-16" charset="-128"/>
              </a:defRPr>
            </a:lvl4pPr>
            <a:lvl5pPr marL="2057400" indent="-228600">
              <a:defRPr sz="2400">
                <a:solidFill>
                  <a:schemeClr val="tx1"/>
                </a:solidFill>
                <a:latin typeface="Arial"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6" charset="-128"/>
              </a:defRPr>
            </a:lvl9pPr>
          </a:lstStyle>
          <a:p>
            <a:pPr eaLnBrk="0" fontAlgn="base" hangingPunct="0">
              <a:spcBef>
                <a:spcPct val="0"/>
              </a:spcBef>
              <a:spcAft>
                <a:spcPct val="0"/>
              </a:spcAft>
              <a:defRPr/>
            </a:pPr>
            <a:endParaRPr lang="en-GB" altLang="en-US" dirty="0" smtClean="0">
              <a:solidFill>
                <a:prstClr val="black"/>
              </a:solidFill>
            </a:endParaRPr>
          </a:p>
        </p:txBody>
      </p:sp>
      <p:pic>
        <p:nvPicPr>
          <p:cNvPr id="5" name="Picture 8" descr="CQC_logo_CMY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 y="457200"/>
            <a:ext cx="27051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647700" y="1676400"/>
            <a:ext cx="5715000" cy="990600"/>
          </a:xfrm>
        </p:spPr>
        <p:txBody>
          <a:bodyPr anchor="t"/>
          <a:lstStyle>
            <a:lvl1pPr>
              <a:defRPr sz="3500"/>
            </a:lvl1pPr>
          </a:lstStyle>
          <a:p>
            <a:pPr lvl="0"/>
            <a:r>
              <a:rPr lang="en-US" noProof="0" smtClean="0"/>
              <a:t>Click to edit Master title style</a:t>
            </a:r>
          </a:p>
        </p:txBody>
      </p:sp>
      <p:sp>
        <p:nvSpPr>
          <p:cNvPr id="7173" name="Rectangle 5"/>
          <p:cNvSpPr>
            <a:spLocks noGrp="1" noChangeArrowheads="1"/>
          </p:cNvSpPr>
          <p:nvPr>
            <p:ph type="subTitle" sz="quarter" idx="1"/>
          </p:nvPr>
        </p:nvSpPr>
        <p:spPr>
          <a:xfrm>
            <a:off x="647700" y="2895600"/>
            <a:ext cx="3657600" cy="38100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bg1"/>
                </a:solidFill>
              </a:defRPr>
            </a:lvl1pPr>
          </a:lstStyle>
          <a:p>
            <a:pPr lvl="0"/>
            <a:r>
              <a:rPr lang="en-US" noProof="0" smtClean="0"/>
              <a:t>Click to edit Master subtitle style</a:t>
            </a:r>
          </a:p>
        </p:txBody>
      </p:sp>
    </p:spTree>
    <p:extLst>
      <p:ext uri="{BB962C8B-B14F-4D97-AF65-F5344CB8AC3E}">
        <p14:creationId xmlns:p14="http://schemas.microsoft.com/office/powerpoint/2010/main" val="3339386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DA0FEC54-0D4D-41E5-AE32-313F96B18406}"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2290609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1600" y="485775"/>
            <a:ext cx="1933575" cy="56308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47700" y="485775"/>
            <a:ext cx="5651500" cy="56308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0FB322D4-3C5C-417C-A0DA-6549AE35D1EB}"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3721143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C4A419D3-B19D-4CE9-84B7-8FDB25A48470}"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8744910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58F2FE5E-F297-4C16-B841-17E39C68102B}"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1173139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47700" y="1798638"/>
            <a:ext cx="3792538"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92638" y="1798638"/>
            <a:ext cx="3792537"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sldNum" sz="quarter" idx="10"/>
          </p:nvPr>
        </p:nvSpPr>
        <p:spPr>
          <a:ln/>
        </p:spPr>
        <p:txBody>
          <a:bodyPr/>
          <a:lstStyle>
            <a:lvl1pPr>
              <a:defRPr/>
            </a:lvl1pPr>
          </a:lstStyle>
          <a:p>
            <a:pPr>
              <a:defRPr/>
            </a:pPr>
            <a:fld id="{9AE62640-2ACB-41CC-98B2-116DB6F15860}"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3399092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sldNum" sz="quarter" idx="10"/>
          </p:nvPr>
        </p:nvSpPr>
        <p:spPr>
          <a:ln/>
        </p:spPr>
        <p:txBody>
          <a:bodyPr/>
          <a:lstStyle>
            <a:lvl1pPr>
              <a:defRPr/>
            </a:lvl1pPr>
          </a:lstStyle>
          <a:p>
            <a:pPr>
              <a:defRPr/>
            </a:pPr>
            <a:fld id="{4E4BE184-282C-4F4A-9210-82E939D59054}"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664497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sldNum" sz="quarter" idx="10"/>
          </p:nvPr>
        </p:nvSpPr>
        <p:spPr>
          <a:ln/>
        </p:spPr>
        <p:txBody>
          <a:bodyPr/>
          <a:lstStyle>
            <a:lvl1pPr>
              <a:defRPr/>
            </a:lvl1pPr>
          </a:lstStyle>
          <a:p>
            <a:pPr>
              <a:defRPr/>
            </a:pPr>
            <a:fld id="{3B5B4413-0BB6-4CDB-B4E7-B8AD1AFF05D5}"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2639284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E49BEA2E-7441-4FE8-9672-C05BF9E0EB62}"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1045931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4FD2E835-0987-4294-8D17-B4B85E43E453}"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4218252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765DCB96-42FD-42BF-9347-5CA4E537DEC9}"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1416915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2"/>
          <p:cNvSpPr>
            <a:spLocks noChangeArrowheads="1"/>
          </p:cNvSpPr>
          <p:nvPr/>
        </p:nvSpPr>
        <p:spPr bwMode="auto">
          <a:xfrm>
            <a:off x="449263" y="449263"/>
            <a:ext cx="8277225" cy="990600"/>
          </a:xfrm>
          <a:prstGeom prst="roundRect">
            <a:avLst>
              <a:gd name="adj" fmla="val 7213"/>
            </a:avLst>
          </a:prstGeom>
          <a:solidFill>
            <a:srgbClr val="5F286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sz="2400">
                <a:solidFill>
                  <a:schemeClr val="tx1"/>
                </a:solidFill>
                <a:latin typeface="Arial" charset="0"/>
                <a:ea typeface="ヒラギノ角ゴ Pro W3" pitchFamily="-16" charset="-128"/>
              </a:defRPr>
            </a:lvl1pPr>
            <a:lvl2pPr marL="742950" indent="-285750">
              <a:defRPr sz="2400">
                <a:solidFill>
                  <a:schemeClr val="tx1"/>
                </a:solidFill>
                <a:latin typeface="Arial" charset="0"/>
                <a:ea typeface="ヒラギノ角ゴ Pro W3" pitchFamily="-16" charset="-128"/>
              </a:defRPr>
            </a:lvl2pPr>
            <a:lvl3pPr marL="1143000" indent="-228600">
              <a:defRPr sz="2400">
                <a:solidFill>
                  <a:schemeClr val="tx1"/>
                </a:solidFill>
                <a:latin typeface="Arial" charset="0"/>
                <a:ea typeface="ヒラギノ角ゴ Pro W3" pitchFamily="-16" charset="-128"/>
              </a:defRPr>
            </a:lvl3pPr>
            <a:lvl4pPr marL="1600200" indent="-228600">
              <a:defRPr sz="2400">
                <a:solidFill>
                  <a:schemeClr val="tx1"/>
                </a:solidFill>
                <a:latin typeface="Arial" charset="0"/>
                <a:ea typeface="ヒラギノ角ゴ Pro W3" pitchFamily="-16" charset="-128"/>
              </a:defRPr>
            </a:lvl4pPr>
            <a:lvl5pPr marL="2057400" indent="-228600">
              <a:defRPr sz="2400">
                <a:solidFill>
                  <a:schemeClr val="tx1"/>
                </a:solidFill>
                <a:latin typeface="Arial"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6" charset="-128"/>
              </a:defRPr>
            </a:lvl9pPr>
          </a:lstStyle>
          <a:p>
            <a:pPr eaLnBrk="0" fontAlgn="base" hangingPunct="0">
              <a:spcBef>
                <a:spcPct val="0"/>
              </a:spcBef>
              <a:spcAft>
                <a:spcPct val="0"/>
              </a:spcAft>
              <a:defRPr/>
            </a:pPr>
            <a:endParaRPr lang="en-GB" altLang="en-US" dirty="0" smtClean="0">
              <a:solidFill>
                <a:prstClr val="black"/>
              </a:solidFill>
            </a:endParaRPr>
          </a:p>
        </p:txBody>
      </p:sp>
      <p:sp>
        <p:nvSpPr>
          <p:cNvPr id="1027" name="Rectangle 3"/>
          <p:cNvSpPr>
            <a:spLocks noGrp="1" noChangeArrowheads="1"/>
          </p:cNvSpPr>
          <p:nvPr>
            <p:ph type="title"/>
          </p:nvPr>
        </p:nvSpPr>
        <p:spPr bwMode="auto">
          <a:xfrm>
            <a:off x="647700" y="485775"/>
            <a:ext cx="5578475" cy="906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647700" y="1798638"/>
            <a:ext cx="7737475" cy="431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p:txBody>
      </p:sp>
      <p:sp>
        <p:nvSpPr>
          <p:cNvPr id="6149" name="Rectangle 5"/>
          <p:cNvSpPr>
            <a:spLocks noGrp="1" noChangeArrowheads="1"/>
          </p:cNvSpPr>
          <p:nvPr>
            <p:ph type="sldNum" sz="quarter" idx="4"/>
          </p:nvPr>
        </p:nvSpPr>
        <p:spPr bwMode="auto">
          <a:xfrm>
            <a:off x="6821488"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r">
              <a:defRPr sz="900">
                <a:solidFill>
                  <a:srgbClr val="5F2861"/>
                </a:solidFill>
                <a:ea typeface="+mn-ea"/>
              </a:defRPr>
            </a:lvl1pPr>
          </a:lstStyle>
          <a:p>
            <a:pPr eaLnBrk="0" fontAlgn="base" hangingPunct="0">
              <a:spcBef>
                <a:spcPct val="0"/>
              </a:spcBef>
              <a:spcAft>
                <a:spcPct val="0"/>
              </a:spcAft>
              <a:defRPr/>
            </a:pPr>
            <a:fld id="{36520BA4-D01C-46BC-AE0D-9EB4B5B08128}" type="slidenum">
              <a:rPr lang="en-US"/>
              <a:pPr eaLnBrk="0" fontAlgn="base" hangingPunct="0">
                <a:spcBef>
                  <a:spcPct val="0"/>
                </a:spcBef>
                <a:spcAft>
                  <a:spcPct val="0"/>
                </a:spcAft>
                <a:defRPr/>
              </a:pPr>
              <a:t>‹#›</a:t>
            </a:fld>
            <a:endParaRPr lang="en-US" sz="1400" dirty="0">
              <a:solidFill>
                <a:srgbClr val="6D2E69"/>
              </a:solidFill>
            </a:endParaRPr>
          </a:p>
        </p:txBody>
      </p:sp>
      <p:sp>
        <p:nvSpPr>
          <p:cNvPr id="1030" name="Line 6"/>
          <p:cNvSpPr>
            <a:spLocks noChangeShapeType="1"/>
          </p:cNvSpPr>
          <p:nvPr/>
        </p:nvSpPr>
        <p:spPr bwMode="auto">
          <a:xfrm flipH="1">
            <a:off x="449263" y="6505575"/>
            <a:ext cx="8277225" cy="0"/>
          </a:xfrm>
          <a:prstGeom prst="line">
            <a:avLst/>
          </a:prstGeom>
          <a:noFill/>
          <a:ln w="12700">
            <a:solidFill>
              <a:srgbClr val="5F286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dirty="0">
              <a:solidFill>
                <a:prstClr val="black"/>
              </a:solidFill>
              <a:ea typeface="ヒラギノ角ゴ Pro W3" pitchFamily="-16" charset="-128"/>
            </a:endParaRPr>
          </a:p>
        </p:txBody>
      </p:sp>
      <p:pic>
        <p:nvPicPr>
          <p:cNvPr id="1031" name="Picture 4"/>
          <p:cNvPicPr>
            <a:picLocks noChangeAspect="1" noChangeArrowheads="1"/>
          </p:cNvPicPr>
          <p:nvPr userDrawn="1"/>
        </p:nvPicPr>
        <p:blipFill>
          <a:blip r:embed="rId13">
            <a:extLst>
              <a:ext uri="{28A0092B-C50C-407E-A947-70E740481C1C}">
                <a14:useLocalDpi xmlns:a14="http://schemas.microsoft.com/office/drawing/2010/main" val="0"/>
              </a:ext>
            </a:extLst>
          </a:blip>
          <a:srcRect t="-4266"/>
          <a:stretch>
            <a:fillRect/>
          </a:stretch>
        </p:blipFill>
        <p:spPr bwMode="auto">
          <a:xfrm>
            <a:off x="6530975" y="620713"/>
            <a:ext cx="199707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14921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85000"/>
        </a:lnSpc>
        <a:spcBef>
          <a:spcPct val="0"/>
        </a:spcBef>
        <a:spcAft>
          <a:spcPct val="0"/>
        </a:spcAft>
        <a:defRPr sz="2600">
          <a:solidFill>
            <a:schemeClr val="bg1"/>
          </a:solidFill>
          <a:latin typeface="+mj-lt"/>
          <a:ea typeface="+mj-ea"/>
          <a:cs typeface="+mj-cs"/>
        </a:defRPr>
      </a:lvl1pPr>
      <a:lvl2pPr algn="l" rtl="0" eaLnBrk="0" fontAlgn="base" hangingPunct="0">
        <a:lnSpc>
          <a:spcPct val="85000"/>
        </a:lnSpc>
        <a:spcBef>
          <a:spcPct val="0"/>
        </a:spcBef>
        <a:spcAft>
          <a:spcPct val="0"/>
        </a:spcAft>
        <a:defRPr sz="2600">
          <a:solidFill>
            <a:schemeClr val="bg1"/>
          </a:solidFill>
          <a:latin typeface="Arial" charset="0"/>
          <a:ea typeface="ＭＳ Ｐゴシック" pitchFamily="-16" charset="-128"/>
        </a:defRPr>
      </a:lvl2pPr>
      <a:lvl3pPr algn="l" rtl="0" eaLnBrk="0" fontAlgn="base" hangingPunct="0">
        <a:lnSpc>
          <a:spcPct val="85000"/>
        </a:lnSpc>
        <a:spcBef>
          <a:spcPct val="0"/>
        </a:spcBef>
        <a:spcAft>
          <a:spcPct val="0"/>
        </a:spcAft>
        <a:defRPr sz="2600">
          <a:solidFill>
            <a:schemeClr val="bg1"/>
          </a:solidFill>
          <a:latin typeface="Arial" charset="0"/>
          <a:ea typeface="ＭＳ Ｐゴシック" pitchFamily="-16" charset="-128"/>
        </a:defRPr>
      </a:lvl3pPr>
      <a:lvl4pPr algn="l" rtl="0" eaLnBrk="0" fontAlgn="base" hangingPunct="0">
        <a:lnSpc>
          <a:spcPct val="85000"/>
        </a:lnSpc>
        <a:spcBef>
          <a:spcPct val="0"/>
        </a:spcBef>
        <a:spcAft>
          <a:spcPct val="0"/>
        </a:spcAft>
        <a:defRPr sz="2600">
          <a:solidFill>
            <a:schemeClr val="bg1"/>
          </a:solidFill>
          <a:latin typeface="Arial" charset="0"/>
          <a:ea typeface="ＭＳ Ｐゴシック" pitchFamily="-16" charset="-128"/>
        </a:defRPr>
      </a:lvl4pPr>
      <a:lvl5pPr algn="l" rtl="0" eaLnBrk="0" fontAlgn="base" hangingPunct="0">
        <a:lnSpc>
          <a:spcPct val="85000"/>
        </a:lnSpc>
        <a:spcBef>
          <a:spcPct val="0"/>
        </a:spcBef>
        <a:spcAft>
          <a:spcPct val="0"/>
        </a:spcAft>
        <a:defRPr sz="2600">
          <a:solidFill>
            <a:schemeClr val="bg1"/>
          </a:solidFill>
          <a:latin typeface="Arial" charset="0"/>
          <a:ea typeface="ＭＳ Ｐゴシック" pitchFamily="-16" charset="-128"/>
        </a:defRPr>
      </a:lvl5pPr>
      <a:lvl6pPr marL="457200" algn="l" rtl="0" fontAlgn="base">
        <a:lnSpc>
          <a:spcPct val="85000"/>
        </a:lnSpc>
        <a:spcBef>
          <a:spcPct val="0"/>
        </a:spcBef>
        <a:spcAft>
          <a:spcPct val="0"/>
        </a:spcAft>
        <a:defRPr sz="2600">
          <a:solidFill>
            <a:schemeClr val="bg1"/>
          </a:solidFill>
          <a:latin typeface="Arial" charset="0"/>
          <a:ea typeface="ＭＳ Ｐゴシック" pitchFamily="-16" charset="-128"/>
        </a:defRPr>
      </a:lvl6pPr>
      <a:lvl7pPr marL="914400" algn="l" rtl="0" fontAlgn="base">
        <a:lnSpc>
          <a:spcPct val="85000"/>
        </a:lnSpc>
        <a:spcBef>
          <a:spcPct val="0"/>
        </a:spcBef>
        <a:spcAft>
          <a:spcPct val="0"/>
        </a:spcAft>
        <a:defRPr sz="2600">
          <a:solidFill>
            <a:schemeClr val="bg1"/>
          </a:solidFill>
          <a:latin typeface="Arial" charset="0"/>
          <a:ea typeface="ＭＳ Ｐゴシック" pitchFamily="-16" charset="-128"/>
        </a:defRPr>
      </a:lvl7pPr>
      <a:lvl8pPr marL="1371600" algn="l" rtl="0" fontAlgn="base">
        <a:lnSpc>
          <a:spcPct val="85000"/>
        </a:lnSpc>
        <a:spcBef>
          <a:spcPct val="0"/>
        </a:spcBef>
        <a:spcAft>
          <a:spcPct val="0"/>
        </a:spcAft>
        <a:defRPr sz="2600">
          <a:solidFill>
            <a:schemeClr val="bg1"/>
          </a:solidFill>
          <a:latin typeface="Arial" charset="0"/>
          <a:ea typeface="ＭＳ Ｐゴシック" pitchFamily="-16" charset="-128"/>
        </a:defRPr>
      </a:lvl8pPr>
      <a:lvl9pPr marL="1828800" algn="l" rtl="0" fontAlgn="base">
        <a:lnSpc>
          <a:spcPct val="85000"/>
        </a:lnSpc>
        <a:spcBef>
          <a:spcPct val="0"/>
        </a:spcBef>
        <a:spcAft>
          <a:spcPct val="0"/>
        </a:spcAft>
        <a:defRPr sz="2600">
          <a:solidFill>
            <a:schemeClr val="bg1"/>
          </a:solidFill>
          <a:latin typeface="Arial" charset="0"/>
          <a:ea typeface="ＭＳ Ｐゴシック" pitchFamily="-16" charset="-128"/>
        </a:defRPr>
      </a:lvl9pPr>
    </p:titleStyle>
    <p:bodyStyle>
      <a:lvl1pPr marL="342900" indent="-342900" algn="l" rtl="0" eaLnBrk="0" fontAlgn="base" hangingPunct="0">
        <a:lnSpc>
          <a:spcPct val="90000"/>
        </a:lnSpc>
        <a:spcBef>
          <a:spcPct val="60000"/>
        </a:spcBef>
        <a:spcAft>
          <a:spcPct val="0"/>
        </a:spcAft>
        <a:buClr>
          <a:srgbClr val="5F2861"/>
        </a:buClr>
        <a:buSzPct val="120000"/>
        <a:tabLst>
          <a:tab pos="261938" algn="l"/>
        </a:tabLst>
        <a:defRPr sz="2000">
          <a:solidFill>
            <a:schemeClr val="tx1"/>
          </a:solidFill>
          <a:latin typeface="+mn-lt"/>
          <a:ea typeface="+mn-ea"/>
          <a:cs typeface="+mn-cs"/>
        </a:defRPr>
      </a:lvl1pPr>
      <a:lvl2pPr marL="700088" indent="-258763" algn="l" rtl="0" eaLnBrk="0" fontAlgn="base" hangingPunct="0">
        <a:lnSpc>
          <a:spcPct val="90000"/>
        </a:lnSpc>
        <a:spcBef>
          <a:spcPct val="50000"/>
        </a:spcBef>
        <a:spcAft>
          <a:spcPct val="0"/>
        </a:spcAft>
        <a:buClr>
          <a:srgbClr val="5F2861"/>
        </a:buClr>
        <a:buSzPct val="120000"/>
        <a:buChar char="•"/>
        <a:tabLst>
          <a:tab pos="261938" algn="l"/>
        </a:tabLst>
        <a:defRPr sz="2000">
          <a:solidFill>
            <a:schemeClr val="tx1"/>
          </a:solidFill>
          <a:latin typeface="+mn-lt"/>
          <a:ea typeface="+mn-ea"/>
        </a:defRPr>
      </a:lvl2pPr>
      <a:lvl3pPr marL="1162050" indent="-282575" algn="l" rtl="0" eaLnBrk="0" fontAlgn="base" hangingPunct="0">
        <a:lnSpc>
          <a:spcPct val="90000"/>
        </a:lnSpc>
        <a:spcBef>
          <a:spcPct val="50000"/>
        </a:spcBef>
        <a:spcAft>
          <a:spcPct val="0"/>
        </a:spcAft>
        <a:buFont typeface="Arial" charset="0"/>
        <a:buChar char="-"/>
        <a:tabLst>
          <a:tab pos="261938" algn="l"/>
        </a:tabLst>
        <a:defRPr sz="2000">
          <a:solidFill>
            <a:schemeClr val="tx1"/>
          </a:solidFill>
          <a:latin typeface="+mn-lt"/>
          <a:ea typeface="+mn-ea"/>
        </a:defRPr>
      </a:lvl3pPr>
      <a:lvl4pPr marL="1627188" indent="-285750" algn="l" rtl="0" eaLnBrk="0" fontAlgn="base" hangingPunct="0">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4pPr>
      <a:lvl5pPr marL="2087563" indent="-280988" algn="l" rtl="0" eaLnBrk="0" fontAlgn="base" hangingPunct="0">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5pPr>
      <a:lvl6pPr marL="2544763" indent="-280988" algn="l" rtl="0" fontAlgn="base">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6pPr>
      <a:lvl7pPr marL="3001963" indent="-280988" algn="l" rtl="0" fontAlgn="base">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7pPr>
      <a:lvl8pPr marL="3459163" indent="-280988" algn="l" rtl="0" fontAlgn="base">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8pPr>
      <a:lvl9pPr marL="3916363" indent="-280988" algn="l" rtl="0" fontAlgn="base">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6.xml"/><Relationship Id="rId4" Type="http://schemas.openxmlformats.org/officeDocument/2006/relationships/slide" Target="slide9.xml"/></Relationships>
</file>

<file path=ppt/slides/_rels/slide6.xml.rels><?xml version="1.0" encoding="UTF-8" standalone="yes"?>
<Relationships xmlns="http://schemas.openxmlformats.org/package/2006/relationships"><Relationship Id="rId2" Type="http://schemas.openxmlformats.org/officeDocument/2006/relationships/hyperlink" Target="http://www.cqc.org.uk/care-home-improvement"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www.cqc.org.uk/care-home-improvement"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www.cqc.org.uk/care-home-improvement"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www.cqc.org.uk/care-home-improvement"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3568" y="1772816"/>
            <a:ext cx="5715000" cy="528464"/>
          </a:xfrm>
        </p:spPr>
        <p:txBody>
          <a:bodyPr/>
          <a:lstStyle/>
          <a:p>
            <a:pPr eaLnBrk="1" hangingPunct="1"/>
            <a:r>
              <a:rPr lang="en-US" altLang="en-US" sz="3200" dirty="0" smtClean="0">
                <a:cs typeface="Calibri" panose="020F0502020204030204" pitchFamily="34" charset="0"/>
              </a:rPr>
              <a:t>Improvements in care homes following CQC inspection</a:t>
            </a:r>
          </a:p>
        </p:txBody>
      </p:sp>
      <p:sp>
        <p:nvSpPr>
          <p:cNvPr id="4099" name="Rectangle 3"/>
          <p:cNvSpPr>
            <a:spLocks noGrp="1" noChangeArrowheads="1"/>
          </p:cNvSpPr>
          <p:nvPr>
            <p:ph type="subTitle" idx="1"/>
          </p:nvPr>
        </p:nvSpPr>
        <p:spPr>
          <a:xfrm>
            <a:off x="683568" y="3120008"/>
            <a:ext cx="4610100" cy="381000"/>
          </a:xfrm>
        </p:spPr>
        <p:txBody>
          <a:bodyPr/>
          <a:lstStyle/>
          <a:p>
            <a:pPr marL="0" indent="0" eaLnBrk="1" hangingPunct="1"/>
            <a:r>
              <a:rPr lang="en-US" altLang="en-US" sz="1800" dirty="0" smtClean="0">
                <a:latin typeface="+mj-lt"/>
                <a:cs typeface="Calibri" panose="020F0502020204030204" pitchFamily="34" charset="0"/>
              </a:rPr>
              <a:t>1 October 2014 to 31 March 2016</a:t>
            </a:r>
          </a:p>
          <a:p>
            <a:pPr marL="0" indent="0" eaLnBrk="1" hangingPunct="1"/>
            <a:endParaRPr lang="en-US" altLang="en-US" sz="1800" dirty="0" smtClean="0">
              <a:latin typeface="+mj-lt"/>
            </a:endParaRPr>
          </a:p>
        </p:txBody>
      </p:sp>
      <p:sp>
        <p:nvSpPr>
          <p:cNvPr id="2" name="TextBox 1"/>
          <p:cNvSpPr txBox="1"/>
          <p:nvPr/>
        </p:nvSpPr>
        <p:spPr>
          <a:xfrm>
            <a:off x="4679504" y="6594167"/>
            <a:ext cx="4464496" cy="246221"/>
          </a:xfrm>
          <a:prstGeom prst="rect">
            <a:avLst/>
          </a:prstGeom>
          <a:noFill/>
        </p:spPr>
        <p:txBody>
          <a:bodyPr wrap="square" rtlCol="0">
            <a:spAutoFit/>
          </a:bodyPr>
          <a:lstStyle/>
          <a:p>
            <a:r>
              <a:rPr lang="en-GB" sz="1000" dirty="0">
                <a:solidFill>
                  <a:prstClr val="white">
                    <a:lumMod val="50000"/>
                  </a:prstClr>
                </a:solidFill>
                <a:latin typeface="Calibri" panose="020F0502020204030204" pitchFamily="34" charset="0"/>
                <a:cs typeface="Calibri" panose="020F0502020204030204" pitchFamily="34" charset="0"/>
              </a:rPr>
              <a:t>Data used in slide deck relates to published re-inspections up to </a:t>
            </a:r>
            <a:r>
              <a:rPr lang="en-GB" sz="1000" dirty="0" smtClean="0">
                <a:solidFill>
                  <a:prstClr val="white">
                    <a:lumMod val="50000"/>
                  </a:prstClr>
                </a:solidFill>
                <a:latin typeface="Calibri" panose="020F0502020204030204" pitchFamily="34" charset="0"/>
                <a:cs typeface="Calibri" panose="020F0502020204030204" pitchFamily="34" charset="0"/>
              </a:rPr>
              <a:t>31 March </a:t>
            </a:r>
            <a:r>
              <a:rPr lang="en-GB" sz="1000" dirty="0">
                <a:solidFill>
                  <a:prstClr val="white">
                    <a:lumMod val="50000"/>
                  </a:prstClr>
                </a:solidFill>
                <a:latin typeface="Calibri" panose="020F0502020204030204" pitchFamily="34" charset="0"/>
                <a:cs typeface="Calibri" panose="020F0502020204030204" pitchFamily="34" charset="0"/>
              </a:rPr>
              <a:t>2016.</a:t>
            </a:r>
          </a:p>
        </p:txBody>
      </p:sp>
    </p:spTree>
    <p:extLst>
      <p:ext uri="{BB962C8B-B14F-4D97-AF65-F5344CB8AC3E}">
        <p14:creationId xmlns:p14="http://schemas.microsoft.com/office/powerpoint/2010/main" val="3710955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cs typeface="Calibri" panose="020F0502020204030204" pitchFamily="34" charset="0"/>
              </a:rPr>
              <a:t>Inadequate care homes: overview</a:t>
            </a:r>
            <a:endParaRPr lang="en-GB" sz="2000" dirty="0">
              <a:cs typeface="Calibri" panose="020F050202020403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45475324"/>
              </p:ext>
            </p:extLst>
          </p:nvPr>
        </p:nvGraphicFramePr>
        <p:xfrm>
          <a:off x="467544" y="1628801"/>
          <a:ext cx="8280920" cy="3887687"/>
        </p:xfrm>
        <a:graphic>
          <a:graphicData uri="http://schemas.openxmlformats.org/drawingml/2006/table">
            <a:tbl>
              <a:tblPr firstRow="1" bandRow="1">
                <a:tableStyleId>{5C22544A-7EE6-4342-B048-85BDC9FD1C3A}</a:tableStyleId>
              </a:tblPr>
              <a:tblGrid>
                <a:gridCol w="4824536"/>
                <a:gridCol w="3456384"/>
              </a:tblGrid>
              <a:tr h="1192706">
                <a:tc>
                  <a:txBody>
                    <a:bodyPr/>
                    <a:lstStyle/>
                    <a:p>
                      <a:pPr algn="l"/>
                      <a:endParaRPr lang="en-GB" sz="600" b="1" dirty="0" smtClean="0">
                        <a:solidFill>
                          <a:schemeClr val="tx1"/>
                        </a:solidFill>
                        <a:latin typeface="+mn-lt"/>
                        <a:cs typeface="Calibri" panose="020F0502020204030204" pitchFamily="34" charset="0"/>
                      </a:endParaRPr>
                    </a:p>
                    <a:p>
                      <a:pPr algn="l"/>
                      <a:r>
                        <a:rPr lang="en-GB" sz="2000" b="1" dirty="0" smtClean="0">
                          <a:solidFill>
                            <a:schemeClr val="tx1"/>
                          </a:solidFill>
                          <a:latin typeface="+mn-lt"/>
                          <a:cs typeface="Calibri" panose="020F0502020204030204" pitchFamily="34" charset="0"/>
                        </a:rPr>
                        <a:t>Number of inadequate</a:t>
                      </a:r>
                      <a:r>
                        <a:rPr lang="en-GB" sz="2000" b="1" baseline="0" dirty="0" smtClean="0">
                          <a:solidFill>
                            <a:schemeClr val="tx1"/>
                          </a:solidFill>
                          <a:latin typeface="+mn-lt"/>
                          <a:cs typeface="Calibri" panose="020F0502020204030204" pitchFamily="34" charset="0"/>
                        </a:rPr>
                        <a:t> locations that have been re-inspected after an original rating of ‘inadequate’ </a:t>
                      </a:r>
                      <a:br>
                        <a:rPr lang="en-GB" sz="2000" b="1" baseline="0" dirty="0" smtClean="0">
                          <a:solidFill>
                            <a:schemeClr val="tx1"/>
                          </a:solidFill>
                          <a:latin typeface="+mn-lt"/>
                          <a:cs typeface="Calibri" panose="020F0502020204030204" pitchFamily="34" charset="0"/>
                        </a:rPr>
                      </a:br>
                      <a:r>
                        <a:rPr lang="en-GB" sz="1400" b="0" baseline="0" dirty="0" smtClean="0">
                          <a:solidFill>
                            <a:schemeClr val="tx1"/>
                          </a:solidFill>
                          <a:latin typeface="+mn-lt"/>
                          <a:cs typeface="Calibri" panose="020F0502020204030204" pitchFamily="34" charset="0"/>
                        </a:rPr>
                        <a:t>1 Oct 2014 to 31 Mar 2016</a:t>
                      </a:r>
                    </a:p>
                    <a:p>
                      <a:pPr algn="l"/>
                      <a:endParaRPr lang="en-GB" sz="1200" b="1" baseline="0" dirty="0" smtClean="0">
                        <a:solidFill>
                          <a:schemeClr val="tx1"/>
                        </a:solidFill>
                        <a:latin typeface="+mn-lt"/>
                        <a:cs typeface="Calibri" panose="020F0502020204030204" pitchFamily="34" charset="0"/>
                      </a:endParaRPr>
                    </a:p>
                    <a:p>
                      <a:pPr algn="l"/>
                      <a:r>
                        <a:rPr lang="en-GB" sz="1200" b="0" baseline="0" dirty="0" smtClean="0">
                          <a:solidFill>
                            <a:schemeClr val="tx1"/>
                          </a:solidFill>
                          <a:latin typeface="+mn-lt"/>
                          <a:cs typeface="Calibri" panose="020F0502020204030204" pitchFamily="34" charset="0"/>
                        </a:rPr>
                        <a:t>Number of locations that have subsequently become inactive*</a:t>
                      </a:r>
                      <a:endParaRPr lang="en-GB" sz="1200" b="0" dirty="0">
                        <a:solidFill>
                          <a:schemeClr val="tx1"/>
                        </a:solidFill>
                        <a:latin typeface="+mn-lt"/>
                        <a:cs typeface="Calibri" panose="020F0502020204030204" pitchFamily="34" charset="0"/>
                      </a:endParaRPr>
                    </a:p>
                  </a:txBody>
                  <a:tcPr>
                    <a:solidFill>
                      <a:schemeClr val="bg1">
                        <a:lumMod val="75000"/>
                        <a:alpha val="50000"/>
                      </a:schemeClr>
                    </a:solidFill>
                  </a:tcPr>
                </a:tc>
                <a:tc>
                  <a:txBody>
                    <a:bodyPr/>
                    <a:lstStyle/>
                    <a:p>
                      <a:pPr algn="ctr"/>
                      <a:endParaRPr lang="en-GB" sz="600" b="1" dirty="0" smtClean="0">
                        <a:solidFill>
                          <a:schemeClr val="tx1"/>
                        </a:solidFill>
                        <a:latin typeface="+mn-lt"/>
                        <a:cs typeface="Calibri" panose="020F0502020204030204" pitchFamily="34" charset="0"/>
                      </a:endParaRPr>
                    </a:p>
                    <a:p>
                      <a:pPr algn="ctr"/>
                      <a:r>
                        <a:rPr lang="en-GB" sz="2000" b="1" dirty="0" smtClean="0">
                          <a:solidFill>
                            <a:schemeClr val="tx1"/>
                          </a:solidFill>
                          <a:latin typeface="+mn-lt"/>
                          <a:cs typeface="Calibri" panose="020F0502020204030204" pitchFamily="34" charset="0"/>
                        </a:rPr>
                        <a:t>372</a:t>
                      </a:r>
                      <a:br>
                        <a:rPr lang="en-GB" sz="2000" b="1" dirty="0" smtClean="0">
                          <a:solidFill>
                            <a:schemeClr val="tx1"/>
                          </a:solidFill>
                          <a:latin typeface="+mn-lt"/>
                          <a:cs typeface="Calibri" panose="020F0502020204030204" pitchFamily="34" charset="0"/>
                        </a:rPr>
                      </a:br>
                      <a:endParaRPr lang="en-GB" sz="2000" b="1" dirty="0" smtClean="0">
                        <a:solidFill>
                          <a:schemeClr val="tx1"/>
                        </a:solidFill>
                        <a:latin typeface="+mn-lt"/>
                        <a:cs typeface="Calibri" panose="020F0502020204030204" pitchFamily="34" charset="0"/>
                      </a:endParaRPr>
                    </a:p>
                    <a:p>
                      <a:pPr algn="ctr"/>
                      <a:endParaRPr lang="en-GB" sz="1100" b="1" dirty="0" smtClean="0">
                        <a:solidFill>
                          <a:schemeClr val="tx1"/>
                        </a:solidFill>
                        <a:latin typeface="+mn-lt"/>
                        <a:cs typeface="Calibri" panose="020F0502020204030204" pitchFamily="34" charset="0"/>
                      </a:endParaRPr>
                    </a:p>
                    <a:p>
                      <a:pPr algn="ctr"/>
                      <a:endParaRPr lang="en-GB" sz="1200" b="0" dirty="0" smtClean="0">
                        <a:solidFill>
                          <a:schemeClr val="tx1"/>
                        </a:solidFill>
                        <a:latin typeface="+mn-lt"/>
                        <a:cs typeface="Calibri" panose="020F0502020204030204" pitchFamily="34" charset="0"/>
                      </a:endParaRPr>
                    </a:p>
                    <a:p>
                      <a:pPr algn="ctr"/>
                      <a:endParaRPr lang="en-GB" sz="1200" b="0" dirty="0" smtClean="0">
                        <a:solidFill>
                          <a:schemeClr val="tx1"/>
                        </a:solidFill>
                        <a:latin typeface="+mn-lt"/>
                        <a:cs typeface="Calibri" panose="020F0502020204030204" pitchFamily="34" charset="0"/>
                      </a:endParaRPr>
                    </a:p>
                    <a:p>
                      <a:pPr algn="ctr"/>
                      <a:r>
                        <a:rPr lang="en-GB" sz="1200" b="0" smtClean="0">
                          <a:solidFill>
                            <a:schemeClr val="tx1"/>
                          </a:solidFill>
                          <a:latin typeface="+mn-lt"/>
                          <a:cs typeface="Calibri" panose="020F0502020204030204" pitchFamily="34" charset="0"/>
                        </a:rPr>
                        <a:t/>
                      </a:r>
                      <a:br>
                        <a:rPr lang="en-GB" sz="1200" b="0" smtClean="0">
                          <a:solidFill>
                            <a:schemeClr val="tx1"/>
                          </a:solidFill>
                          <a:latin typeface="+mn-lt"/>
                          <a:cs typeface="Calibri" panose="020F0502020204030204" pitchFamily="34" charset="0"/>
                        </a:rPr>
                      </a:br>
                      <a:r>
                        <a:rPr lang="en-GB" sz="1200" b="0" smtClean="0">
                          <a:solidFill>
                            <a:schemeClr val="tx1"/>
                          </a:solidFill>
                          <a:latin typeface="+mn-lt"/>
                          <a:cs typeface="Calibri" panose="020F0502020204030204" pitchFamily="34" charset="0"/>
                        </a:rPr>
                        <a:t>34</a:t>
                      </a:r>
                      <a:endParaRPr lang="en-GB" sz="1200" b="0" dirty="0" smtClean="0">
                        <a:solidFill>
                          <a:schemeClr val="tx1"/>
                        </a:solidFill>
                        <a:latin typeface="+mn-lt"/>
                        <a:cs typeface="Calibri" panose="020F0502020204030204" pitchFamily="34" charset="0"/>
                      </a:endParaRPr>
                    </a:p>
                  </a:txBody>
                  <a:tcPr>
                    <a:solidFill>
                      <a:schemeClr val="bg1">
                        <a:lumMod val="75000"/>
                        <a:alpha val="50000"/>
                      </a:schemeClr>
                    </a:solidFill>
                  </a:tcPr>
                </a:tc>
              </a:tr>
              <a:tr h="344498">
                <a:tc>
                  <a:txBody>
                    <a:bodyPr/>
                    <a:lstStyle/>
                    <a:p>
                      <a:pPr algn="l"/>
                      <a:endParaRPr lang="en-GB" sz="1200" b="0" dirty="0">
                        <a:solidFill>
                          <a:schemeClr val="tx1"/>
                        </a:solidFill>
                        <a:latin typeface="+mn-lt"/>
                        <a:cs typeface="Calibri" panose="020F0502020204030204" pitchFamily="34" charset="0"/>
                      </a:endParaRPr>
                    </a:p>
                  </a:txBody>
                  <a:tcPr>
                    <a:solidFill>
                      <a:schemeClr val="bg1">
                        <a:alpha val="50000"/>
                      </a:schemeClr>
                    </a:solidFill>
                  </a:tcPr>
                </a:tc>
                <a:tc>
                  <a:txBody>
                    <a:bodyPr/>
                    <a:lstStyle/>
                    <a:p>
                      <a:pPr algn="ctr"/>
                      <a:endParaRPr lang="en-GB" sz="1200" b="0" dirty="0" smtClean="0">
                        <a:solidFill>
                          <a:schemeClr val="tx1"/>
                        </a:solidFill>
                        <a:latin typeface="+mn-lt"/>
                        <a:cs typeface="Calibri" panose="020F0502020204030204" pitchFamily="34" charset="0"/>
                      </a:endParaRPr>
                    </a:p>
                  </a:txBody>
                  <a:tcPr>
                    <a:solidFill>
                      <a:schemeClr val="bg1">
                        <a:alpha val="50000"/>
                      </a:schemeClr>
                    </a:solidFill>
                  </a:tcPr>
                </a:tc>
              </a:tr>
              <a:tr h="8761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600" b="1" i="0" u="none" strike="noStrike" kern="1200" cap="none" spc="0" normalizeH="0" baseline="0" noProof="0" dirty="0" smtClean="0">
                        <a:ln>
                          <a:noFill/>
                        </a:ln>
                        <a:solidFill>
                          <a:prstClr val="black"/>
                        </a:solidFill>
                        <a:effectLst/>
                        <a:uLnTx/>
                        <a:uFillTx/>
                        <a:latin typeface="+mn-lt"/>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prstClr val="black"/>
                          </a:solidFill>
                          <a:effectLst/>
                          <a:uLnTx/>
                          <a:uFillTx/>
                          <a:latin typeface="+mn-lt"/>
                          <a:ea typeface="+mn-ea"/>
                          <a:cs typeface="Calibri" panose="020F0502020204030204" pitchFamily="34" charset="0"/>
                        </a:rPr>
                        <a:t>Number of these locations that improved their overall rating</a:t>
                      </a:r>
                      <a:endParaRPr kumimoji="0" lang="en-GB" sz="1200" b="1" i="0" u="none" strike="noStrike" kern="1200" cap="none" spc="0" normalizeH="0" baseline="0" noProof="0" dirty="0" smtClean="0">
                        <a:ln>
                          <a:noFill/>
                        </a:ln>
                        <a:solidFill>
                          <a:prstClr val="black"/>
                        </a:solidFill>
                        <a:effectLst/>
                        <a:uLnTx/>
                        <a:uFillTx/>
                        <a:latin typeface="+mn-lt"/>
                        <a:ea typeface="+mn-ea"/>
                        <a:cs typeface="Calibri" panose="020F0502020204030204" pitchFamily="34" charset="0"/>
                      </a:endParaRPr>
                    </a:p>
                  </a:txBody>
                  <a:tcPr>
                    <a:solidFill>
                      <a:schemeClr val="bg1">
                        <a:lumMod val="75000"/>
                        <a:alpha val="50000"/>
                      </a:schemeClr>
                    </a:solidFill>
                  </a:tcPr>
                </a:tc>
                <a:tc>
                  <a:txBody>
                    <a:bodyPr/>
                    <a:lstStyle/>
                    <a:p>
                      <a:pPr algn="ctr"/>
                      <a:endParaRPr lang="en-GB" sz="600" b="1" dirty="0" smtClean="0">
                        <a:solidFill>
                          <a:schemeClr val="tx1"/>
                        </a:solidFill>
                        <a:latin typeface="+mn-lt"/>
                        <a:cs typeface="Calibri" panose="020F0502020204030204" pitchFamily="34" charset="0"/>
                      </a:endParaRPr>
                    </a:p>
                    <a:p>
                      <a:pPr algn="ctr"/>
                      <a:r>
                        <a:rPr lang="en-GB" sz="2000" b="1" dirty="0" smtClean="0">
                          <a:solidFill>
                            <a:schemeClr val="tx1"/>
                          </a:solidFill>
                          <a:latin typeface="+mn-lt"/>
                          <a:cs typeface="Calibri" panose="020F0502020204030204" pitchFamily="34" charset="0"/>
                        </a:rPr>
                        <a:t>273</a:t>
                      </a:r>
                    </a:p>
                  </a:txBody>
                  <a:tcPr>
                    <a:solidFill>
                      <a:schemeClr val="bg1">
                        <a:lumMod val="75000"/>
                        <a:alpha val="50000"/>
                      </a:schemeClr>
                    </a:solidFill>
                  </a:tcPr>
                </a:tc>
              </a:tr>
              <a:tr h="8761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600" b="1" i="0" u="none" strike="noStrike" kern="1200" cap="none" spc="0" normalizeH="0" baseline="0" noProof="0" dirty="0" smtClean="0">
                        <a:ln>
                          <a:noFill/>
                        </a:ln>
                        <a:solidFill>
                          <a:prstClr val="black"/>
                        </a:solidFill>
                        <a:effectLst/>
                        <a:uLnTx/>
                        <a:uFillTx/>
                        <a:latin typeface="+mn-lt"/>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prstClr val="black"/>
                          </a:solidFill>
                          <a:effectLst/>
                          <a:uLnTx/>
                          <a:uFillTx/>
                          <a:latin typeface="+mn-lt"/>
                          <a:ea typeface="+mn-ea"/>
                          <a:cs typeface="Calibri" panose="020F0502020204030204" pitchFamily="34" charset="0"/>
                        </a:rPr>
                        <a:t>Number of beds in these locations that improved their overall rating</a:t>
                      </a:r>
                      <a:endParaRPr kumimoji="0" lang="en-GB" sz="1200" b="1" i="0" u="none" strike="noStrike" kern="1200" cap="none" spc="0" normalizeH="0" baseline="0" noProof="0" dirty="0" smtClean="0">
                        <a:ln>
                          <a:noFill/>
                        </a:ln>
                        <a:solidFill>
                          <a:prstClr val="black"/>
                        </a:solidFill>
                        <a:effectLst/>
                        <a:uLnTx/>
                        <a:uFillTx/>
                        <a:latin typeface="+mn-lt"/>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smtClean="0">
                        <a:ln>
                          <a:noFill/>
                        </a:ln>
                        <a:solidFill>
                          <a:prstClr val="black"/>
                        </a:solidFill>
                        <a:effectLst/>
                        <a:uLnTx/>
                        <a:uFillTx/>
                        <a:latin typeface="+mn-lt"/>
                        <a:ea typeface="+mn-ea"/>
                        <a:cs typeface="Calibri" panose="020F0502020204030204" pitchFamily="34" charset="0"/>
                      </a:endParaRPr>
                    </a:p>
                  </a:txBody>
                  <a:tcPr>
                    <a:solidFill>
                      <a:schemeClr val="accent3">
                        <a:lumMod val="60000"/>
                        <a:lumOff val="40000"/>
                        <a:alpha val="50000"/>
                      </a:schemeClr>
                    </a:solidFill>
                  </a:tcPr>
                </a:tc>
                <a:tc>
                  <a:txBody>
                    <a:bodyPr/>
                    <a:lstStyle/>
                    <a:p>
                      <a:pPr algn="ctr"/>
                      <a:endParaRPr lang="en-GB" sz="600" b="1" dirty="0" smtClean="0">
                        <a:solidFill>
                          <a:schemeClr val="tx1"/>
                        </a:solidFill>
                        <a:latin typeface="+mn-lt"/>
                        <a:cs typeface="Calibri" panose="020F0502020204030204" pitchFamily="34" charset="0"/>
                      </a:endParaRPr>
                    </a:p>
                    <a:p>
                      <a:pPr algn="ctr"/>
                      <a:r>
                        <a:rPr lang="en-GB" sz="2000" b="1" dirty="0" smtClean="0">
                          <a:solidFill>
                            <a:schemeClr val="tx1"/>
                          </a:solidFill>
                          <a:latin typeface="+mn-lt"/>
                          <a:cs typeface="Calibri" panose="020F0502020204030204" pitchFamily="34" charset="0"/>
                        </a:rPr>
                        <a:t>12,435</a:t>
                      </a:r>
                    </a:p>
                    <a:p>
                      <a:pPr algn="ctr"/>
                      <a:endParaRPr lang="en-GB" sz="2000" b="1" dirty="0" smtClean="0">
                        <a:solidFill>
                          <a:schemeClr val="tx1"/>
                        </a:solidFill>
                        <a:latin typeface="+mn-lt"/>
                        <a:cs typeface="Calibri" panose="020F0502020204030204" pitchFamily="34" charset="0"/>
                      </a:endParaRPr>
                    </a:p>
                  </a:txBody>
                  <a:tcPr>
                    <a:solidFill>
                      <a:schemeClr val="accent3">
                        <a:lumMod val="60000"/>
                        <a:lumOff val="40000"/>
                        <a:alpha val="50000"/>
                      </a:schemeClr>
                    </a:solidFill>
                  </a:tcPr>
                </a:tc>
              </a:tr>
            </a:tbl>
          </a:graphicData>
        </a:graphic>
      </p:graphicFrame>
      <p:sp>
        <p:nvSpPr>
          <p:cNvPr id="4" name="Slide Number Placeholder 3"/>
          <p:cNvSpPr>
            <a:spLocks noGrp="1"/>
          </p:cNvSpPr>
          <p:nvPr>
            <p:ph type="sldNum" sz="quarter" idx="10"/>
          </p:nvPr>
        </p:nvSpPr>
        <p:spPr/>
        <p:txBody>
          <a:bodyPr/>
          <a:lstStyle/>
          <a:p>
            <a:pPr>
              <a:defRPr/>
            </a:pPr>
            <a:fld id="{C4A419D3-B19D-4CE9-84B7-8FDB25A48470}" type="slidenum">
              <a:rPr lang="en-US" smtClean="0"/>
              <a:pPr>
                <a:defRPr/>
              </a:pPr>
              <a:t>2</a:t>
            </a:fld>
            <a:endParaRPr lang="en-US" sz="1400" dirty="0">
              <a:solidFill>
                <a:srgbClr val="6D2E69"/>
              </a:solidFill>
            </a:endParaRPr>
          </a:p>
        </p:txBody>
      </p:sp>
      <p:sp>
        <p:nvSpPr>
          <p:cNvPr id="6" name="TextBox 5"/>
          <p:cNvSpPr txBox="1"/>
          <p:nvPr/>
        </p:nvSpPr>
        <p:spPr>
          <a:xfrm>
            <a:off x="616758" y="5775647"/>
            <a:ext cx="7992888" cy="261610"/>
          </a:xfrm>
          <a:prstGeom prst="rect">
            <a:avLst/>
          </a:prstGeom>
          <a:noFill/>
        </p:spPr>
        <p:txBody>
          <a:bodyPr wrap="square" rtlCol="0">
            <a:spAutoFit/>
          </a:bodyPr>
          <a:lstStyle/>
          <a:p>
            <a:pPr algn="just"/>
            <a:r>
              <a:rPr lang="en-GB" sz="1100" dirty="0" smtClean="0">
                <a:latin typeface="+mj-lt"/>
                <a:cs typeface="Calibri" panose="020F0502020204030204" pitchFamily="34" charset="0"/>
              </a:rPr>
              <a:t>* Please note that inactive is not indicative of closure, these locations may have subsequently come under new ownership.</a:t>
            </a:r>
            <a:endParaRPr lang="en-GB" sz="1100" dirty="0">
              <a:latin typeface="+mj-lt"/>
              <a:cs typeface="Calibri" panose="020F0502020204030204" pitchFamily="34" charset="0"/>
            </a:endParaRPr>
          </a:p>
        </p:txBody>
      </p:sp>
      <p:sp>
        <p:nvSpPr>
          <p:cNvPr id="3" name="Isosceles Triangle 2"/>
          <p:cNvSpPr/>
          <p:nvPr/>
        </p:nvSpPr>
        <p:spPr bwMode="auto">
          <a:xfrm rot="10800000">
            <a:off x="6300192" y="3291830"/>
            <a:ext cx="1440160" cy="406152"/>
          </a:xfrm>
          <a:prstGeom prst="triangle">
            <a:avLst>
              <a:gd name="adj" fmla="val 51323"/>
            </a:avLst>
          </a:prstGeom>
          <a:solidFill>
            <a:srgbClr val="5F286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ヒラギノ角ゴ Pro W3" pitchFamily="-16" charset="-128"/>
            </a:endParaRPr>
          </a:p>
        </p:txBody>
      </p:sp>
    </p:spTree>
    <p:extLst>
      <p:ext uri="{BB962C8B-B14F-4D97-AF65-F5344CB8AC3E}">
        <p14:creationId xmlns:p14="http://schemas.microsoft.com/office/powerpoint/2010/main" val="3066585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Change in overall rating following inspection</a:t>
            </a:r>
            <a:endParaRPr lang="en-GB" sz="2000" dirty="0"/>
          </a:p>
        </p:txBody>
      </p:sp>
      <p:sp>
        <p:nvSpPr>
          <p:cNvPr id="4" name="Slide Number Placeholder 3"/>
          <p:cNvSpPr>
            <a:spLocks noGrp="1"/>
          </p:cNvSpPr>
          <p:nvPr>
            <p:ph type="sldNum" sz="quarter" idx="10"/>
          </p:nvPr>
        </p:nvSpPr>
        <p:spPr/>
        <p:txBody>
          <a:bodyPr/>
          <a:lstStyle/>
          <a:p>
            <a:pPr>
              <a:defRPr/>
            </a:pPr>
            <a:fld id="{C4A419D3-B19D-4CE9-84B7-8FDB25A48470}" type="slidenum">
              <a:rPr lang="en-US" smtClean="0"/>
              <a:pPr>
                <a:defRPr/>
              </a:pPr>
              <a:t>3</a:t>
            </a:fld>
            <a:endParaRPr lang="en-US" sz="1400" dirty="0">
              <a:solidFill>
                <a:srgbClr val="6D2E69"/>
              </a:solidFill>
            </a:endParaRPr>
          </a:p>
        </p:txBody>
      </p:sp>
      <p:graphicFrame>
        <p:nvGraphicFramePr>
          <p:cNvPr id="5" name="Chart 4"/>
          <p:cNvGraphicFramePr/>
          <p:nvPr>
            <p:extLst>
              <p:ext uri="{D42A27DB-BD31-4B8C-83A1-F6EECF244321}">
                <p14:modId xmlns:p14="http://schemas.microsoft.com/office/powerpoint/2010/main" val="2830884701"/>
              </p:ext>
            </p:extLst>
          </p:nvPr>
        </p:nvGraphicFramePr>
        <p:xfrm>
          <a:off x="7268" y="1340768"/>
          <a:ext cx="9054873" cy="290752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extLst>
              <p:ext uri="{D42A27DB-BD31-4B8C-83A1-F6EECF244321}">
                <p14:modId xmlns:p14="http://schemas.microsoft.com/office/powerpoint/2010/main" val="867868005"/>
              </p:ext>
            </p:extLst>
          </p:nvPr>
        </p:nvGraphicFramePr>
        <p:xfrm>
          <a:off x="467544" y="3861048"/>
          <a:ext cx="9054873" cy="2907528"/>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Arrow Connector 9"/>
          <p:cNvCxnSpPr/>
          <p:nvPr/>
        </p:nvCxnSpPr>
        <p:spPr bwMode="auto">
          <a:xfrm>
            <a:off x="3789437" y="3717032"/>
            <a:ext cx="0" cy="720080"/>
          </a:xfrm>
          <a:prstGeom prst="straightConnector1">
            <a:avLst/>
          </a:prstGeom>
          <a:solidFill>
            <a:schemeClr val="accent1"/>
          </a:solidFill>
          <a:ln w="47625" cap="flat" cmpd="sng" algn="ctr">
            <a:gradFill>
              <a:gsLst>
                <a:gs pos="100000">
                  <a:schemeClr val="tx1"/>
                </a:gs>
                <a:gs pos="0">
                  <a:schemeClr val="accent1">
                    <a:tint val="44500"/>
                    <a:satMod val="160000"/>
                  </a:schemeClr>
                </a:gs>
                <a:gs pos="100000">
                  <a:schemeClr val="accent1">
                    <a:tint val="23500"/>
                    <a:satMod val="160000"/>
                  </a:schemeClr>
                </a:gs>
              </a:gsLst>
              <a:lin ang="5400000" scaled="0"/>
            </a:gradFill>
            <a:prstDash val="solid"/>
            <a:round/>
            <a:headEnd type="oval"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p:cNvSpPr txBox="1"/>
          <p:nvPr/>
        </p:nvSpPr>
        <p:spPr>
          <a:xfrm>
            <a:off x="611560" y="1988840"/>
            <a:ext cx="2016224" cy="1384995"/>
          </a:xfrm>
          <a:prstGeom prst="rect">
            <a:avLst/>
          </a:prstGeom>
          <a:solidFill>
            <a:schemeClr val="bg1">
              <a:lumMod val="95000"/>
            </a:schemeClr>
          </a:solidFill>
        </p:spPr>
        <p:txBody>
          <a:bodyPr wrap="square" rtlCol="0">
            <a:spAutoFit/>
          </a:bodyPr>
          <a:lstStyle/>
          <a:p>
            <a:r>
              <a:rPr lang="en-GB" sz="1400" dirty="0" smtClean="0"/>
              <a:t>73% of care homes originally rated as inadequate improved their overall rating following the most recent CQC inspection</a:t>
            </a:r>
            <a:endParaRPr lang="en-GB" sz="1400" dirty="0"/>
          </a:p>
        </p:txBody>
      </p:sp>
      <p:cxnSp>
        <p:nvCxnSpPr>
          <p:cNvPr id="12" name="Straight Arrow Connector 11"/>
          <p:cNvCxnSpPr/>
          <p:nvPr/>
        </p:nvCxnSpPr>
        <p:spPr bwMode="auto">
          <a:xfrm>
            <a:off x="1684040" y="3429000"/>
            <a:ext cx="0" cy="1008112"/>
          </a:xfrm>
          <a:prstGeom prst="straightConnector1">
            <a:avLst/>
          </a:prstGeom>
          <a:solidFill>
            <a:schemeClr val="accent1"/>
          </a:solidFill>
          <a:ln w="47625" cap="flat" cmpd="sng" algn="ctr">
            <a:gradFill>
              <a:gsLst>
                <a:gs pos="100000">
                  <a:schemeClr val="tx1"/>
                </a:gs>
                <a:gs pos="0">
                  <a:schemeClr val="accent1">
                    <a:tint val="44500"/>
                    <a:satMod val="160000"/>
                  </a:schemeClr>
                </a:gs>
                <a:gs pos="100000">
                  <a:schemeClr val="accent1">
                    <a:tint val="23500"/>
                    <a:satMod val="160000"/>
                  </a:schemeClr>
                </a:gs>
              </a:gsLst>
              <a:lin ang="5400000" scaled="0"/>
            </a:gradFill>
            <a:prstDash val="solid"/>
            <a:round/>
            <a:headEnd type="oval"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653039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a:t>Change in overall ratings by type of care home – residential and nursing</a:t>
            </a:r>
          </a:p>
        </p:txBody>
      </p:sp>
      <p:sp>
        <p:nvSpPr>
          <p:cNvPr id="4" name="Slide Number Placeholder 3"/>
          <p:cNvSpPr>
            <a:spLocks noGrp="1"/>
          </p:cNvSpPr>
          <p:nvPr>
            <p:ph type="sldNum" sz="quarter" idx="10"/>
          </p:nvPr>
        </p:nvSpPr>
        <p:spPr/>
        <p:txBody>
          <a:bodyPr/>
          <a:lstStyle/>
          <a:p>
            <a:pPr>
              <a:defRPr/>
            </a:pPr>
            <a:fld id="{C4A419D3-B19D-4CE9-84B7-8FDB25A48470}" type="slidenum">
              <a:rPr lang="en-US" smtClean="0"/>
              <a:pPr>
                <a:defRPr/>
              </a:pPr>
              <a:t>4</a:t>
            </a:fld>
            <a:endParaRPr lang="en-US" sz="1400" dirty="0">
              <a:solidFill>
                <a:srgbClr val="6D2E69"/>
              </a:solidFill>
            </a:endParaRPr>
          </a:p>
        </p:txBody>
      </p:sp>
      <p:graphicFrame>
        <p:nvGraphicFramePr>
          <p:cNvPr id="5" name="Chart 4"/>
          <p:cNvGraphicFramePr/>
          <p:nvPr>
            <p:extLst>
              <p:ext uri="{D42A27DB-BD31-4B8C-83A1-F6EECF244321}">
                <p14:modId xmlns:p14="http://schemas.microsoft.com/office/powerpoint/2010/main" val="2329732339"/>
              </p:ext>
            </p:extLst>
          </p:nvPr>
        </p:nvGraphicFramePr>
        <p:xfrm>
          <a:off x="7268" y="1340768"/>
          <a:ext cx="9054873" cy="2907528"/>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611560" y="1988840"/>
            <a:ext cx="2016224" cy="1384995"/>
          </a:xfrm>
          <a:prstGeom prst="rect">
            <a:avLst/>
          </a:prstGeom>
          <a:solidFill>
            <a:schemeClr val="bg1">
              <a:lumMod val="95000"/>
            </a:schemeClr>
          </a:solidFill>
        </p:spPr>
        <p:txBody>
          <a:bodyPr wrap="square" rtlCol="0">
            <a:spAutoFit/>
          </a:bodyPr>
          <a:lstStyle/>
          <a:p>
            <a:r>
              <a:rPr lang="en-GB" sz="1400" dirty="0" smtClean="0"/>
              <a:t>78% of </a:t>
            </a:r>
            <a:r>
              <a:rPr lang="en-GB" sz="1400" b="1" dirty="0" smtClean="0"/>
              <a:t>nursing</a:t>
            </a:r>
            <a:r>
              <a:rPr lang="en-GB" sz="1400" dirty="0" smtClean="0"/>
              <a:t> homes originally rated as inadequate improved their overall rating following a second inspection</a:t>
            </a:r>
            <a:endParaRPr lang="en-GB" sz="1400" dirty="0"/>
          </a:p>
        </p:txBody>
      </p:sp>
      <p:graphicFrame>
        <p:nvGraphicFramePr>
          <p:cNvPr id="9" name="Chart 8"/>
          <p:cNvGraphicFramePr/>
          <p:nvPr>
            <p:extLst>
              <p:ext uri="{D42A27DB-BD31-4B8C-83A1-F6EECF244321}">
                <p14:modId xmlns:p14="http://schemas.microsoft.com/office/powerpoint/2010/main" val="1812944497"/>
              </p:ext>
            </p:extLst>
          </p:nvPr>
        </p:nvGraphicFramePr>
        <p:xfrm>
          <a:off x="-18377" y="3833840"/>
          <a:ext cx="9054873" cy="2907528"/>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585915" y="4481912"/>
            <a:ext cx="2016224" cy="1384995"/>
          </a:xfrm>
          <a:prstGeom prst="rect">
            <a:avLst/>
          </a:prstGeom>
          <a:solidFill>
            <a:schemeClr val="bg1">
              <a:lumMod val="95000"/>
            </a:schemeClr>
          </a:solidFill>
        </p:spPr>
        <p:txBody>
          <a:bodyPr wrap="square" rtlCol="0">
            <a:spAutoFit/>
          </a:bodyPr>
          <a:lstStyle/>
          <a:p>
            <a:r>
              <a:rPr lang="en-GB" sz="1400" dirty="0" smtClean="0"/>
              <a:t>68% of </a:t>
            </a:r>
            <a:r>
              <a:rPr lang="en-GB" sz="1400" b="1" dirty="0" smtClean="0"/>
              <a:t>residential </a:t>
            </a:r>
            <a:r>
              <a:rPr lang="en-GB" sz="1400" dirty="0" smtClean="0"/>
              <a:t>homes originally rated as inadequate improved their overall rating following a second inspection</a:t>
            </a:r>
            <a:endParaRPr lang="en-GB" sz="1400" dirty="0"/>
          </a:p>
        </p:txBody>
      </p:sp>
    </p:spTree>
    <p:extLst>
      <p:ext uri="{BB962C8B-B14F-4D97-AF65-F5344CB8AC3E}">
        <p14:creationId xmlns:p14="http://schemas.microsoft.com/office/powerpoint/2010/main" val="1827579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anose="020F0502020204030204" pitchFamily="34" charset="0"/>
                <a:cs typeface="Calibri" panose="020F0502020204030204" pitchFamily="34" charset="0"/>
              </a:rPr>
              <a:t>Case studies</a:t>
            </a:r>
            <a:endParaRPr lang="en-GB"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0"/>
          </p:nvPr>
        </p:nvSpPr>
        <p:spPr/>
        <p:txBody>
          <a:bodyPr/>
          <a:lstStyle/>
          <a:p>
            <a:pPr>
              <a:defRPr/>
            </a:pPr>
            <a:fld id="{3B5B4413-0BB6-4CDB-B4E7-B8AD1AFF05D5}" type="slidenum">
              <a:rPr lang="en-US" smtClean="0"/>
              <a:pPr>
                <a:defRPr/>
              </a:pPr>
              <a:t>5</a:t>
            </a:fld>
            <a:endParaRPr lang="en-US" sz="1400" dirty="0">
              <a:solidFill>
                <a:srgbClr val="6D2E69"/>
              </a:solidFill>
            </a:endParaRPr>
          </a:p>
        </p:txBody>
      </p:sp>
      <p:sp>
        <p:nvSpPr>
          <p:cNvPr id="4" name="TextBox 3"/>
          <p:cNvSpPr txBox="1"/>
          <p:nvPr/>
        </p:nvSpPr>
        <p:spPr>
          <a:xfrm>
            <a:off x="467544" y="1772816"/>
            <a:ext cx="8208912" cy="3016210"/>
          </a:xfrm>
          <a:prstGeom prst="rect">
            <a:avLst/>
          </a:prstGeom>
          <a:noFill/>
        </p:spPr>
        <p:txBody>
          <a:bodyPr wrap="square" rtlCol="0">
            <a:spAutoFit/>
          </a:bodyPr>
          <a:lstStyle/>
          <a:p>
            <a:pPr lvl="0"/>
            <a:r>
              <a:rPr lang="en-GB" sz="2000" b="1" dirty="0" smtClean="0"/>
              <a:t>Case studies from CQC’s four regions</a:t>
            </a:r>
          </a:p>
          <a:p>
            <a:pPr lvl="0"/>
            <a:endParaRPr lang="en-GB" sz="1400" b="1" dirty="0"/>
          </a:p>
          <a:p>
            <a:pPr marL="180975" indent="-180975">
              <a:spcAft>
                <a:spcPts val="1200"/>
              </a:spcAft>
              <a:buFont typeface="Arial" panose="020B0604020202020204" pitchFamily="34" charset="0"/>
              <a:buChar char="•"/>
            </a:pPr>
            <a:r>
              <a:rPr lang="en-GB" sz="1400" b="1" dirty="0" smtClean="0"/>
              <a:t>North </a:t>
            </a:r>
            <a:r>
              <a:rPr lang="en-GB" sz="1400" b="1" dirty="0"/>
              <a:t>Region: </a:t>
            </a:r>
            <a:r>
              <a:rPr lang="en-GB" sz="1400" dirty="0" err="1"/>
              <a:t>Seaham</a:t>
            </a:r>
            <a:r>
              <a:rPr lang="en-GB" sz="1400" dirty="0"/>
              <a:t> View in County Durham, run by Swanton Care and </a:t>
            </a:r>
            <a:r>
              <a:rPr lang="en-GB" sz="1400" dirty="0" smtClean="0"/>
              <a:t>Community, providing care </a:t>
            </a:r>
            <a:r>
              <a:rPr lang="en-GB" sz="1400" dirty="0"/>
              <a:t>and support for up to twelve people with a learning disability, autistic spectrum disorder, and associated complex needs</a:t>
            </a:r>
            <a:r>
              <a:rPr lang="en-GB" sz="1400" dirty="0" smtClean="0"/>
              <a:t>.</a:t>
            </a:r>
            <a:endParaRPr lang="en-GB" sz="1400" dirty="0"/>
          </a:p>
          <a:p>
            <a:pPr marL="180975" lvl="0" indent="-180975">
              <a:spcAft>
                <a:spcPts val="1200"/>
              </a:spcAft>
              <a:buFont typeface="Arial" panose="020B0604020202020204" pitchFamily="34" charset="0"/>
              <a:buChar char="•"/>
            </a:pPr>
            <a:r>
              <a:rPr lang="en-GB" sz="1400" b="1" dirty="0"/>
              <a:t>Central Region: </a:t>
            </a:r>
            <a:r>
              <a:rPr lang="en-GB" sz="1400" dirty="0" smtClean="0"/>
              <a:t>Acorn Care Home in Birmingham, run by 1</a:t>
            </a:r>
            <a:r>
              <a:rPr lang="en-GB" sz="1400" baseline="30000" dirty="0" smtClean="0"/>
              <a:t>st</a:t>
            </a:r>
            <a:r>
              <a:rPr lang="en-GB" sz="1400" dirty="0" smtClean="0"/>
              <a:t> Care Limited, providing care for up to 22 people requiring nursing or dementia care.</a:t>
            </a:r>
          </a:p>
          <a:p>
            <a:pPr marL="180975" lvl="0" indent="-180975">
              <a:spcAft>
                <a:spcPts val="1200"/>
              </a:spcAft>
              <a:buFont typeface="Arial" panose="020B0604020202020204" pitchFamily="34" charset="0"/>
              <a:buChar char="•"/>
            </a:pPr>
            <a:r>
              <a:rPr lang="en-GB" sz="1400" b="1" dirty="0" smtClean="0"/>
              <a:t>South </a:t>
            </a:r>
            <a:r>
              <a:rPr lang="en-GB" sz="1400" b="1" dirty="0"/>
              <a:t>Region:</a:t>
            </a:r>
            <a:r>
              <a:rPr lang="en-GB" sz="1400" dirty="0"/>
              <a:t> </a:t>
            </a:r>
            <a:r>
              <a:rPr lang="en-GB" sz="1400" dirty="0" smtClean="0"/>
              <a:t>Glynn </a:t>
            </a:r>
            <a:r>
              <a:rPr lang="en-GB" sz="1400" dirty="0"/>
              <a:t>Court in Hampshire, run by Glynn Court </a:t>
            </a:r>
            <a:r>
              <a:rPr lang="en-GB" sz="1400" dirty="0" smtClean="0"/>
              <a:t>Limited, providing care for up to 31 people requiring nursing or personal care, some of whom may have dementia.</a:t>
            </a:r>
          </a:p>
          <a:p>
            <a:pPr marL="180975" lvl="0" indent="-180975">
              <a:spcAft>
                <a:spcPts val="1200"/>
              </a:spcAft>
              <a:buFont typeface="Arial" panose="020B0604020202020204" pitchFamily="34" charset="0"/>
              <a:buChar char="•"/>
            </a:pPr>
            <a:r>
              <a:rPr lang="en-GB" sz="1400" b="1" dirty="0" smtClean="0"/>
              <a:t>London </a:t>
            </a:r>
            <a:r>
              <a:rPr lang="en-GB" sz="1400" b="1" dirty="0"/>
              <a:t>Region</a:t>
            </a:r>
            <a:r>
              <a:rPr lang="en-GB" sz="1400" b="1" dirty="0" smtClean="0"/>
              <a:t>:</a:t>
            </a:r>
            <a:r>
              <a:rPr lang="en-GB" sz="1400" dirty="0"/>
              <a:t> </a:t>
            </a:r>
            <a:r>
              <a:rPr lang="en-GB" sz="1400" dirty="0" smtClean="0"/>
              <a:t>Precinct Road in Middlesex, run by Royal </a:t>
            </a:r>
            <a:r>
              <a:rPr lang="en-GB" sz="1400" dirty="0" err="1" smtClean="0"/>
              <a:t>Mencap</a:t>
            </a:r>
            <a:r>
              <a:rPr lang="en-GB" sz="1400" dirty="0" smtClean="0"/>
              <a:t> Society, providing personal care for up to five adults with a learning disability. </a:t>
            </a:r>
            <a:endParaRPr lang="en-GB" sz="1400" dirty="0">
              <a:cs typeface="Calibri" panose="020F0502020204030204" pitchFamily="34" charset="0"/>
            </a:endParaRPr>
          </a:p>
        </p:txBody>
      </p:sp>
      <p:sp>
        <p:nvSpPr>
          <p:cNvPr id="5" name="Action Button: Custom 4">
            <a:hlinkClick r:id="" action="ppaction://hlinkshowjump?jump=nextslide" highlightClick="1"/>
          </p:cNvPr>
          <p:cNvSpPr/>
          <p:nvPr/>
        </p:nvSpPr>
        <p:spPr bwMode="auto">
          <a:xfrm>
            <a:off x="467544" y="2276872"/>
            <a:ext cx="8208912" cy="720080"/>
          </a:xfrm>
          <a:prstGeom prst="actionButtonBlank">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6" name="Action Button: Custom 5">
            <a:hlinkClick r:id="rId2" action="ppaction://hlinksldjump" highlightClick="1"/>
          </p:cNvPr>
          <p:cNvSpPr/>
          <p:nvPr/>
        </p:nvSpPr>
        <p:spPr bwMode="auto">
          <a:xfrm>
            <a:off x="467544" y="3040385"/>
            <a:ext cx="8208912" cy="648072"/>
          </a:xfrm>
          <a:prstGeom prst="actionButtonBlank">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7" name="Action Button: Custom 6">
            <a:hlinkClick r:id="rId3" action="ppaction://hlinksldjump" highlightClick="1"/>
          </p:cNvPr>
          <p:cNvSpPr/>
          <p:nvPr/>
        </p:nvSpPr>
        <p:spPr bwMode="auto">
          <a:xfrm>
            <a:off x="467544" y="3645024"/>
            <a:ext cx="8208912" cy="576064"/>
          </a:xfrm>
          <a:prstGeom prst="actionButtonBlank">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8" name="Action Button: Custom 7">
            <a:hlinkClick r:id="rId4" action="ppaction://hlinksldjump" highlightClick="1"/>
          </p:cNvPr>
          <p:cNvSpPr/>
          <p:nvPr/>
        </p:nvSpPr>
        <p:spPr bwMode="auto">
          <a:xfrm>
            <a:off x="503015" y="4194026"/>
            <a:ext cx="8208912" cy="576064"/>
          </a:xfrm>
          <a:prstGeom prst="actionButtonBlank">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ヒラギノ角ゴ Pro W3" pitchFamily="-16" charset="-128"/>
            </a:endParaRPr>
          </a:p>
        </p:txBody>
      </p:sp>
    </p:spTree>
    <p:extLst>
      <p:ext uri="{BB962C8B-B14F-4D97-AF65-F5344CB8AC3E}">
        <p14:creationId xmlns:p14="http://schemas.microsoft.com/office/powerpoint/2010/main" val="243495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anose="020F0502020204030204" pitchFamily="34" charset="0"/>
                <a:cs typeface="Calibri" panose="020F0502020204030204" pitchFamily="34" charset="0"/>
              </a:rPr>
              <a:t>Case </a:t>
            </a:r>
            <a:r>
              <a:rPr lang="en-GB" dirty="0">
                <a:latin typeface="Calibri" panose="020F0502020204030204" pitchFamily="34" charset="0"/>
                <a:cs typeface="Calibri" panose="020F0502020204030204" pitchFamily="34" charset="0"/>
              </a:rPr>
              <a:t>study 1: </a:t>
            </a:r>
            <a:r>
              <a:rPr lang="en-GB" dirty="0" err="1" smtClean="0">
                <a:latin typeface="Calibri" panose="020F0502020204030204" pitchFamily="34" charset="0"/>
                <a:cs typeface="Calibri" panose="020F0502020204030204" pitchFamily="34" charset="0"/>
              </a:rPr>
              <a:t>Seaham</a:t>
            </a:r>
            <a:r>
              <a:rPr lang="en-GB" dirty="0" smtClean="0">
                <a:latin typeface="Calibri" panose="020F0502020204030204" pitchFamily="34" charset="0"/>
                <a:cs typeface="Calibri" panose="020F0502020204030204" pitchFamily="34" charset="0"/>
              </a:rPr>
              <a:t> View</a:t>
            </a:r>
            <a:br>
              <a:rPr lang="en-GB" dirty="0" smtClean="0">
                <a:latin typeface="Calibri" panose="020F0502020204030204" pitchFamily="34" charset="0"/>
                <a:cs typeface="Calibri" panose="020F0502020204030204" pitchFamily="34" charset="0"/>
              </a:rPr>
            </a:br>
            <a:r>
              <a:rPr lang="en-GB" dirty="0" smtClean="0">
                <a:latin typeface="Calibri" panose="020F0502020204030204" pitchFamily="34" charset="0"/>
                <a:cs typeface="Calibri" panose="020F0502020204030204" pitchFamily="34" charset="0"/>
              </a:rPr>
              <a:t>in County Durham</a:t>
            </a:r>
            <a:endParaRPr lang="en-GB"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0"/>
          </p:nvPr>
        </p:nvSpPr>
        <p:spPr/>
        <p:txBody>
          <a:bodyPr/>
          <a:lstStyle/>
          <a:p>
            <a:pPr>
              <a:defRPr/>
            </a:pPr>
            <a:fld id="{3B5B4413-0BB6-4CDB-B4E7-B8AD1AFF05D5}" type="slidenum">
              <a:rPr lang="en-US" smtClean="0"/>
              <a:pPr>
                <a:defRPr/>
              </a:pPr>
              <a:t>6</a:t>
            </a:fld>
            <a:endParaRPr lang="en-US" sz="1400" dirty="0">
              <a:solidFill>
                <a:srgbClr val="6D2E69"/>
              </a:solidFill>
            </a:endParaRPr>
          </a:p>
        </p:txBody>
      </p:sp>
      <p:sp>
        <p:nvSpPr>
          <p:cNvPr id="4" name="TextBox 3"/>
          <p:cNvSpPr txBox="1"/>
          <p:nvPr/>
        </p:nvSpPr>
        <p:spPr>
          <a:xfrm>
            <a:off x="467544" y="1772816"/>
            <a:ext cx="8208912" cy="4678204"/>
          </a:xfrm>
          <a:prstGeom prst="rect">
            <a:avLst/>
          </a:prstGeom>
          <a:noFill/>
        </p:spPr>
        <p:txBody>
          <a:bodyPr wrap="square" rtlCol="0">
            <a:spAutoFit/>
          </a:bodyPr>
          <a:lstStyle/>
          <a:p>
            <a:pPr lvl="0"/>
            <a:r>
              <a:rPr lang="en-GB" sz="1400" dirty="0"/>
              <a:t>CQC carried out unannounced inspections in </a:t>
            </a:r>
            <a:r>
              <a:rPr lang="en-GB" sz="1400" dirty="0" smtClean="0"/>
              <a:t>October 2014, rating </a:t>
            </a:r>
            <a:r>
              <a:rPr lang="en-GB" sz="1400" dirty="0" err="1" smtClean="0"/>
              <a:t>Seaham</a:t>
            </a:r>
            <a:r>
              <a:rPr lang="en-GB" sz="1400" dirty="0" smtClean="0"/>
              <a:t> View as </a:t>
            </a:r>
            <a:r>
              <a:rPr lang="en-GB" sz="1400" dirty="0"/>
              <a:t>Inadequate due to serious concerns </a:t>
            </a:r>
            <a:r>
              <a:rPr lang="en-GB" sz="1400" dirty="0" smtClean="0"/>
              <a:t>regarding the safety of people using the service. CQC inspectors saw first-hand the inability of staff to manage people’s complex needs: people were not engaged in meaningful activities, the environment did not meet people’s needs, and staff demonstrated a limited knowledge of caring for people with autism.  </a:t>
            </a:r>
            <a:endParaRPr lang="en-GB" sz="1400" dirty="0"/>
          </a:p>
          <a:p>
            <a:pPr lvl="0"/>
            <a:endParaRPr lang="en-GB" sz="1400" dirty="0"/>
          </a:p>
          <a:p>
            <a:pPr lvl="0"/>
            <a:r>
              <a:rPr lang="en-GB" sz="1400" dirty="0" smtClean="0"/>
              <a:t>CQC continued to monitor weekly updates on the home’s action plan, as well as work closely with local partner organisations before carrying out a re-inspection in February 2015 where the service was rated as Good overall. </a:t>
            </a:r>
          </a:p>
          <a:p>
            <a:pPr lvl="0"/>
            <a:endParaRPr lang="en-GB" sz="1400" dirty="0"/>
          </a:p>
          <a:p>
            <a:pPr lvl="0"/>
            <a:r>
              <a:rPr lang="en-GB" sz="1400" dirty="0" smtClean="0"/>
              <a:t>Here, inspectors found that staff training had been planned and most staff had been trained in autism awareness and positive behaviour support. People were being treated with dignity and respect and staff said that daily diaries and care plans had improved tremendously to ensure a programme of activities for people were meaningful and resourced appropriately.</a:t>
            </a:r>
          </a:p>
          <a:p>
            <a:pPr lvl="0"/>
            <a:endParaRPr lang="en-GB" sz="1400" b="1" dirty="0">
              <a:cs typeface="Calibri" panose="020F0502020204030204" pitchFamily="34" charset="0"/>
            </a:endParaRPr>
          </a:p>
          <a:p>
            <a:r>
              <a:rPr lang="en-GB" sz="1400" b="1" dirty="0" smtClean="0">
                <a:cs typeface="Calibri" panose="020F0502020204030204" pitchFamily="34" charset="0"/>
              </a:rPr>
              <a:t>Dr  Alison Rose-</a:t>
            </a:r>
            <a:r>
              <a:rPr lang="en-GB" sz="1400" b="1" dirty="0" err="1" smtClean="0">
                <a:cs typeface="Calibri" panose="020F0502020204030204" pitchFamily="34" charset="0"/>
              </a:rPr>
              <a:t>Quirie</a:t>
            </a:r>
            <a:r>
              <a:rPr lang="en-GB" sz="1400" b="1" dirty="0" smtClean="0">
                <a:cs typeface="Calibri" panose="020F0502020204030204" pitchFamily="34" charset="0"/>
              </a:rPr>
              <a:t>, Chief Executive at Swanton Care and Community, said: </a:t>
            </a:r>
            <a:r>
              <a:rPr lang="en-GB" sz="1400" dirty="0" smtClean="0">
                <a:cs typeface="Calibri" panose="020F0502020204030204" pitchFamily="34" charset="0"/>
              </a:rPr>
              <a:t>“Since the date of the first inspection at </a:t>
            </a:r>
            <a:r>
              <a:rPr lang="en-GB" sz="1400" dirty="0" err="1" smtClean="0">
                <a:cs typeface="Calibri" panose="020F0502020204030204" pitchFamily="34" charset="0"/>
              </a:rPr>
              <a:t>Seaham</a:t>
            </a:r>
            <a:r>
              <a:rPr lang="en-GB" sz="1400" dirty="0" smtClean="0">
                <a:cs typeface="Calibri" panose="020F0502020204030204" pitchFamily="34" charset="0"/>
              </a:rPr>
              <a:t> View, there has been a complete change of senior management and the establishment of a new service philosophy based on kindness, caring, safety, empowerment and respect. We are dedicated to continually improving the services we provide.”</a:t>
            </a:r>
          </a:p>
          <a:p>
            <a:pPr lvl="0"/>
            <a:endParaRPr lang="en-GB" sz="1400" dirty="0" smtClean="0">
              <a:cs typeface="Calibri" panose="020F0502020204030204" pitchFamily="34" charset="0"/>
            </a:endParaRPr>
          </a:p>
          <a:p>
            <a:pPr lvl="0"/>
            <a:r>
              <a:rPr lang="en-GB" sz="1400" dirty="0" smtClean="0">
                <a:cs typeface="Calibri" panose="020F0502020204030204" pitchFamily="34" charset="0"/>
              </a:rPr>
              <a:t>To </a:t>
            </a:r>
            <a:r>
              <a:rPr lang="en-GB" sz="1400" dirty="0">
                <a:cs typeface="Calibri" panose="020F0502020204030204" pitchFamily="34" charset="0"/>
              </a:rPr>
              <a:t>read more about this case study, </a:t>
            </a:r>
            <a:r>
              <a:rPr lang="en-GB" sz="1400" dirty="0" smtClean="0">
                <a:cs typeface="Calibri" panose="020F0502020204030204" pitchFamily="34" charset="0"/>
              </a:rPr>
              <a:t>visit </a:t>
            </a:r>
            <a:r>
              <a:rPr lang="en-GB" sz="1400" u="sng" dirty="0">
                <a:hlinkClick r:id="rId2"/>
              </a:rPr>
              <a:t>www.cqc.org.uk/care-home-improvement</a:t>
            </a:r>
            <a:endParaRPr lang="en-GB" sz="1400" u="sng" dirty="0" smtClean="0"/>
          </a:p>
        </p:txBody>
      </p:sp>
    </p:spTree>
    <p:extLst>
      <p:ext uri="{BB962C8B-B14F-4D97-AF65-F5344CB8AC3E}">
        <p14:creationId xmlns:p14="http://schemas.microsoft.com/office/powerpoint/2010/main" val="1900037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anose="020F0502020204030204" pitchFamily="34" charset="0"/>
                <a:cs typeface="Calibri" panose="020F0502020204030204" pitchFamily="34" charset="0"/>
              </a:rPr>
              <a:t>Case </a:t>
            </a:r>
            <a:r>
              <a:rPr lang="en-GB" dirty="0">
                <a:latin typeface="Calibri" panose="020F0502020204030204" pitchFamily="34" charset="0"/>
                <a:cs typeface="Calibri" panose="020F0502020204030204" pitchFamily="34" charset="0"/>
              </a:rPr>
              <a:t>study </a:t>
            </a:r>
            <a:r>
              <a:rPr lang="en-GB" dirty="0" smtClean="0">
                <a:latin typeface="Calibri" panose="020F0502020204030204" pitchFamily="34" charset="0"/>
                <a:cs typeface="Calibri" panose="020F0502020204030204" pitchFamily="34" charset="0"/>
              </a:rPr>
              <a:t>2: Acorn </a:t>
            </a:r>
            <a:r>
              <a:rPr lang="en-GB" dirty="0">
                <a:latin typeface="Calibri" panose="020F0502020204030204" pitchFamily="34" charset="0"/>
                <a:cs typeface="Calibri" panose="020F0502020204030204" pitchFamily="34" charset="0"/>
              </a:rPr>
              <a:t>Care </a:t>
            </a:r>
            <a:r>
              <a:rPr lang="en-GB" dirty="0" smtClean="0">
                <a:latin typeface="Calibri" panose="020F0502020204030204" pitchFamily="34" charset="0"/>
                <a:cs typeface="Calibri" panose="020F0502020204030204" pitchFamily="34" charset="0"/>
              </a:rPr>
              <a:t>Home</a:t>
            </a:r>
            <a:br>
              <a:rPr lang="en-GB" dirty="0" smtClean="0">
                <a:latin typeface="Calibri" panose="020F0502020204030204" pitchFamily="34" charset="0"/>
                <a:cs typeface="Calibri" panose="020F0502020204030204" pitchFamily="34" charset="0"/>
              </a:rPr>
            </a:br>
            <a:r>
              <a:rPr lang="en-GB" dirty="0" smtClean="0">
                <a:latin typeface="Calibri" panose="020F0502020204030204" pitchFamily="34" charset="0"/>
                <a:cs typeface="Calibri" panose="020F0502020204030204" pitchFamily="34" charset="0"/>
              </a:rPr>
              <a:t>in </a:t>
            </a:r>
            <a:r>
              <a:rPr lang="en-GB" dirty="0">
                <a:latin typeface="Calibri" panose="020F0502020204030204" pitchFamily="34" charset="0"/>
                <a:cs typeface="Calibri" panose="020F0502020204030204" pitchFamily="34" charset="0"/>
              </a:rPr>
              <a:t>Birmingham</a:t>
            </a:r>
          </a:p>
        </p:txBody>
      </p:sp>
      <p:sp>
        <p:nvSpPr>
          <p:cNvPr id="3" name="Slide Number Placeholder 2"/>
          <p:cNvSpPr>
            <a:spLocks noGrp="1"/>
          </p:cNvSpPr>
          <p:nvPr>
            <p:ph type="sldNum" sz="quarter" idx="10"/>
          </p:nvPr>
        </p:nvSpPr>
        <p:spPr/>
        <p:txBody>
          <a:bodyPr/>
          <a:lstStyle/>
          <a:p>
            <a:pPr>
              <a:defRPr/>
            </a:pPr>
            <a:fld id="{3B5B4413-0BB6-4CDB-B4E7-B8AD1AFF05D5}" type="slidenum">
              <a:rPr lang="en-US" smtClean="0"/>
              <a:pPr>
                <a:defRPr/>
              </a:pPr>
              <a:t>7</a:t>
            </a:fld>
            <a:endParaRPr lang="en-US" sz="1400" dirty="0">
              <a:solidFill>
                <a:srgbClr val="6D2E69"/>
              </a:solidFill>
            </a:endParaRPr>
          </a:p>
        </p:txBody>
      </p:sp>
      <p:sp>
        <p:nvSpPr>
          <p:cNvPr id="4" name="TextBox 3"/>
          <p:cNvSpPr txBox="1"/>
          <p:nvPr/>
        </p:nvSpPr>
        <p:spPr>
          <a:xfrm>
            <a:off x="467544" y="1772816"/>
            <a:ext cx="8208912" cy="5109091"/>
          </a:xfrm>
          <a:prstGeom prst="rect">
            <a:avLst/>
          </a:prstGeom>
          <a:noFill/>
        </p:spPr>
        <p:txBody>
          <a:bodyPr wrap="square" rtlCol="0">
            <a:spAutoFit/>
          </a:bodyPr>
          <a:lstStyle/>
          <a:p>
            <a:pPr lvl="0"/>
            <a:r>
              <a:rPr lang="en-GB" sz="1400" dirty="0" smtClean="0"/>
              <a:t>CQC </a:t>
            </a:r>
            <a:r>
              <a:rPr lang="en-GB" sz="1400" dirty="0"/>
              <a:t>carried out unannounced inspections </a:t>
            </a:r>
            <a:r>
              <a:rPr lang="en-GB" sz="1400" dirty="0" smtClean="0"/>
              <a:t>in February and March 2015, rating Acorn Care Home as Inadequate </a:t>
            </a:r>
            <a:r>
              <a:rPr lang="en-GB" sz="1400" dirty="0"/>
              <a:t>due to serious concerns in four areas. These related to the risk to people of unsafe care and </a:t>
            </a:r>
            <a:r>
              <a:rPr lang="en-GB" sz="1400" dirty="0" smtClean="0"/>
              <a:t>abuse: </a:t>
            </a:r>
            <a:r>
              <a:rPr lang="en-GB" sz="1400" dirty="0"/>
              <a:t>people’s consent to care had not always been sought, people did not always receive their medicines as prescribed and the monitoring of the service was not effective.  </a:t>
            </a:r>
          </a:p>
          <a:p>
            <a:pPr lvl="0"/>
            <a:endParaRPr lang="en-GB" sz="1400" dirty="0"/>
          </a:p>
          <a:p>
            <a:pPr lvl="0"/>
            <a:r>
              <a:rPr lang="en-GB" sz="1400" dirty="0" smtClean="0"/>
              <a:t>When CQC re-inspected in October 2015, the provider had made substantial improvements resulting in a new rating of Good across all areas. These included staff receiving training that enabled them to identify any possibility of abuse and take appropriate actions, sufficient </a:t>
            </a:r>
            <a:r>
              <a:rPr lang="en-GB" sz="1400" dirty="0"/>
              <a:t>staff to meet people’s identified </a:t>
            </a:r>
            <a:r>
              <a:rPr lang="en-GB" sz="1400" dirty="0" smtClean="0"/>
              <a:t>needs, effective management of people’s healthcare, records now contained detail about how people preferred their care to be delivered and all staff said they now felt fully supported in their roles. </a:t>
            </a:r>
          </a:p>
          <a:p>
            <a:pPr lvl="0"/>
            <a:endParaRPr lang="en-GB" sz="1400" b="1" dirty="0">
              <a:cs typeface="Calibri" panose="020F0502020204030204" pitchFamily="34" charset="0"/>
            </a:endParaRPr>
          </a:p>
          <a:p>
            <a:pPr lvl="0"/>
            <a:r>
              <a:rPr lang="en-GB" sz="1400" b="1" dirty="0" smtClean="0">
                <a:cs typeface="Calibri" panose="020F0502020204030204" pitchFamily="34" charset="0"/>
              </a:rPr>
              <a:t>One person said: </a:t>
            </a:r>
            <a:r>
              <a:rPr lang="en-GB" sz="1400" dirty="0" smtClean="0">
                <a:cs typeface="Calibri" panose="020F0502020204030204" pitchFamily="34" charset="0"/>
              </a:rPr>
              <a:t>“I feel safe living here and the staff are very good.”</a:t>
            </a:r>
          </a:p>
          <a:p>
            <a:pPr lvl="0"/>
            <a:endParaRPr lang="en-GB" sz="1400" b="1" dirty="0">
              <a:cs typeface="Calibri" panose="020F0502020204030204" pitchFamily="34" charset="0"/>
            </a:endParaRPr>
          </a:p>
          <a:p>
            <a:pPr lvl="0"/>
            <a:r>
              <a:rPr lang="en-GB" sz="1400" b="1" dirty="0" smtClean="0">
                <a:cs typeface="Calibri" panose="020F0502020204030204" pitchFamily="34" charset="0"/>
              </a:rPr>
              <a:t>A staff member said: </a:t>
            </a:r>
            <a:r>
              <a:rPr lang="en-GB" sz="1400" dirty="0" smtClean="0">
                <a:cs typeface="Calibri" panose="020F0502020204030204" pitchFamily="34" charset="0"/>
              </a:rPr>
              <a:t>“We work well as a team now and things are more organised which benefits the people living here.”</a:t>
            </a:r>
          </a:p>
          <a:p>
            <a:pPr lvl="0"/>
            <a:endParaRPr lang="en-GB" sz="1400" b="1" dirty="0">
              <a:cs typeface="Calibri" panose="020F0502020204030204" pitchFamily="34" charset="0"/>
            </a:endParaRPr>
          </a:p>
          <a:p>
            <a:pPr lvl="0"/>
            <a:r>
              <a:rPr lang="en-GB" sz="1400" b="1" dirty="0" smtClean="0">
                <a:cs typeface="Calibri" panose="020F0502020204030204" pitchFamily="34" charset="0"/>
              </a:rPr>
              <a:t>Nick </a:t>
            </a:r>
            <a:r>
              <a:rPr lang="en-GB" sz="1400" b="1" dirty="0">
                <a:cs typeface="Calibri" panose="020F0502020204030204" pitchFamily="34" charset="0"/>
              </a:rPr>
              <a:t>Richards, Operations </a:t>
            </a:r>
            <a:r>
              <a:rPr lang="en-GB" sz="1400" b="1" dirty="0" smtClean="0">
                <a:cs typeface="Calibri" panose="020F0502020204030204" pitchFamily="34" charset="0"/>
              </a:rPr>
              <a:t>Director  at 1st </a:t>
            </a:r>
            <a:r>
              <a:rPr lang="en-GB" sz="1400" b="1" dirty="0">
                <a:cs typeface="Calibri" panose="020F0502020204030204" pitchFamily="34" charset="0"/>
              </a:rPr>
              <a:t>Care Limited, </a:t>
            </a:r>
            <a:r>
              <a:rPr lang="en-GB" sz="1400" b="1" dirty="0" smtClean="0">
                <a:cs typeface="Calibri" panose="020F0502020204030204" pitchFamily="34" charset="0"/>
              </a:rPr>
              <a:t>said: </a:t>
            </a:r>
            <a:r>
              <a:rPr lang="en-GB" sz="1400" dirty="0" smtClean="0">
                <a:cs typeface="Calibri" panose="020F0502020204030204" pitchFamily="34" charset="0"/>
              </a:rPr>
              <a:t>“The positivity and determination of the home’s manager and the positive working relationship with CQC ensured improvements were not only made, but were sustained.”</a:t>
            </a:r>
          </a:p>
          <a:p>
            <a:pPr lvl="0"/>
            <a:endParaRPr lang="en-GB" sz="1400" dirty="0">
              <a:cs typeface="Calibri" panose="020F0502020204030204" pitchFamily="34" charset="0"/>
            </a:endParaRPr>
          </a:p>
          <a:p>
            <a:pPr lvl="0"/>
            <a:r>
              <a:rPr lang="en-GB" sz="1400" dirty="0">
                <a:cs typeface="Calibri" panose="020F0502020204030204" pitchFamily="34" charset="0"/>
              </a:rPr>
              <a:t>To read more about this case study, visit </a:t>
            </a:r>
            <a:r>
              <a:rPr lang="en-GB" sz="1400" u="sng" dirty="0">
                <a:hlinkClick r:id="rId2"/>
              </a:rPr>
              <a:t>www.cqc.org.uk/care-home-improvement</a:t>
            </a:r>
            <a:endParaRPr lang="en-GB" sz="1400" b="1" dirty="0">
              <a:solidFill>
                <a:srgbClr val="FF0000"/>
              </a:solidFill>
              <a:cs typeface="Calibri" panose="020F0502020204030204" pitchFamily="34" charset="0"/>
            </a:endParaRPr>
          </a:p>
          <a:p>
            <a:pPr lvl="1"/>
            <a:endParaRPr lang="en-GB" sz="1400" dirty="0" smtClean="0">
              <a:cs typeface="Calibri" panose="020F0502020204030204" pitchFamily="34" charset="0"/>
            </a:endParaRPr>
          </a:p>
          <a:p>
            <a:pPr lvl="0"/>
            <a:endParaRPr lang="en-GB" sz="1400" dirty="0">
              <a:cs typeface="Calibri" panose="020F0502020204030204" pitchFamily="34" charset="0"/>
            </a:endParaRPr>
          </a:p>
        </p:txBody>
      </p:sp>
    </p:spTree>
    <p:extLst>
      <p:ext uri="{BB962C8B-B14F-4D97-AF65-F5344CB8AC3E}">
        <p14:creationId xmlns:p14="http://schemas.microsoft.com/office/powerpoint/2010/main" val="1681015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anose="020F0502020204030204" pitchFamily="34" charset="0"/>
                <a:cs typeface="Calibri" panose="020F0502020204030204" pitchFamily="34" charset="0"/>
              </a:rPr>
              <a:t>Case </a:t>
            </a:r>
            <a:r>
              <a:rPr lang="en-GB" dirty="0">
                <a:latin typeface="Calibri" panose="020F0502020204030204" pitchFamily="34" charset="0"/>
                <a:cs typeface="Calibri" panose="020F0502020204030204" pitchFamily="34" charset="0"/>
              </a:rPr>
              <a:t>study </a:t>
            </a:r>
            <a:r>
              <a:rPr lang="en-GB" dirty="0" smtClean="0">
                <a:latin typeface="Calibri" panose="020F0502020204030204" pitchFamily="34" charset="0"/>
                <a:cs typeface="Calibri" panose="020F0502020204030204" pitchFamily="34" charset="0"/>
              </a:rPr>
              <a:t>3: Glynn Court Residential Home in Hampshire</a:t>
            </a:r>
            <a:endParaRPr lang="en-GB"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0"/>
          </p:nvPr>
        </p:nvSpPr>
        <p:spPr/>
        <p:txBody>
          <a:bodyPr/>
          <a:lstStyle/>
          <a:p>
            <a:pPr>
              <a:defRPr/>
            </a:pPr>
            <a:fld id="{3B5B4413-0BB6-4CDB-B4E7-B8AD1AFF05D5}" type="slidenum">
              <a:rPr lang="en-US" smtClean="0"/>
              <a:pPr>
                <a:defRPr/>
              </a:pPr>
              <a:t>8</a:t>
            </a:fld>
            <a:endParaRPr lang="en-US" sz="1400" dirty="0">
              <a:solidFill>
                <a:srgbClr val="6D2E69"/>
              </a:solidFill>
            </a:endParaRPr>
          </a:p>
        </p:txBody>
      </p:sp>
      <p:sp>
        <p:nvSpPr>
          <p:cNvPr id="4" name="TextBox 3"/>
          <p:cNvSpPr txBox="1"/>
          <p:nvPr/>
        </p:nvSpPr>
        <p:spPr>
          <a:xfrm>
            <a:off x="467544" y="1772816"/>
            <a:ext cx="8208912" cy="4678204"/>
          </a:xfrm>
          <a:prstGeom prst="rect">
            <a:avLst/>
          </a:prstGeom>
          <a:noFill/>
        </p:spPr>
        <p:txBody>
          <a:bodyPr wrap="square" rtlCol="0">
            <a:spAutoFit/>
          </a:bodyPr>
          <a:lstStyle/>
          <a:p>
            <a:pPr lvl="0"/>
            <a:r>
              <a:rPr lang="en-GB" sz="1400" dirty="0" smtClean="0"/>
              <a:t>Teamwork and new practices have helped ensure standards at Glynn Court Residential Home have improved after a CQC inspection rated the service as Inadequate in October 2014. This was due to concerns about how the provider and registered manager identified, assessed and managed risks in relation to the safety of people and the quality of care being provided.</a:t>
            </a:r>
          </a:p>
          <a:p>
            <a:pPr lvl="0"/>
            <a:endParaRPr lang="en-GB" sz="1400" dirty="0"/>
          </a:p>
          <a:p>
            <a:pPr lvl="0"/>
            <a:r>
              <a:rPr lang="en-GB" sz="1400" dirty="0" smtClean="0"/>
              <a:t>Following CQC’s action to remove the then registered manager from the home’s registration, as well as CQC’s monitoring of an action plan that set out how and when new changes would be implemented, CQC inspectors found significant improvements had taken place during a re-inspection in August 2015. A new registered manager had been appointed who helped turn around a number of the practices and culture of the home – and the service received a Good rating overall.</a:t>
            </a:r>
          </a:p>
          <a:p>
            <a:pPr lvl="0"/>
            <a:endParaRPr lang="en-GB" sz="1400" dirty="0"/>
          </a:p>
          <a:p>
            <a:pPr lvl="0"/>
            <a:r>
              <a:rPr lang="en-GB" sz="1400" dirty="0" smtClean="0"/>
              <a:t>CQC inspectors were impressed with the home’s work to drive through improvement and the commitment of the owner and staff to make sure this continued. As a result, the quality of life for people in the home has significantly improved with risks being properly assessed and managed, and staff fully involved in supporting people as a team.</a:t>
            </a:r>
          </a:p>
          <a:p>
            <a:pPr lvl="0"/>
            <a:endParaRPr lang="en-GB" sz="1400" b="1" dirty="0">
              <a:cs typeface="Calibri" panose="020F0502020204030204" pitchFamily="34" charset="0"/>
            </a:endParaRPr>
          </a:p>
          <a:p>
            <a:pPr lvl="0"/>
            <a:r>
              <a:rPr lang="en-GB" sz="1400" b="1" dirty="0" smtClean="0">
                <a:cs typeface="Calibri" panose="020F0502020204030204" pitchFamily="34" charset="0"/>
              </a:rPr>
              <a:t>Karen Davison, Manager at Glynn Court Residential Home </a:t>
            </a:r>
            <a:r>
              <a:rPr lang="en-GB" sz="1400" b="1" dirty="0">
                <a:cs typeface="Calibri" panose="020F0502020204030204" pitchFamily="34" charset="0"/>
              </a:rPr>
              <a:t>said: </a:t>
            </a:r>
            <a:r>
              <a:rPr lang="en-GB" sz="1400" dirty="0" smtClean="0">
                <a:cs typeface="Calibri" panose="020F0502020204030204" pitchFamily="34" charset="0"/>
              </a:rPr>
              <a:t>“When I started working at the home I explained to the team that evidence is key. If it wasn’t written down, it never happened. With every change we made, we explained the reasoning for doing it and what the processes were.”</a:t>
            </a:r>
          </a:p>
          <a:p>
            <a:pPr lvl="0"/>
            <a:endParaRPr lang="en-GB" sz="1400" dirty="0">
              <a:cs typeface="Calibri" panose="020F0502020204030204" pitchFamily="34" charset="0"/>
            </a:endParaRPr>
          </a:p>
          <a:p>
            <a:pPr lvl="0"/>
            <a:r>
              <a:rPr lang="en-GB" sz="1400" dirty="0">
                <a:cs typeface="Calibri" panose="020F0502020204030204" pitchFamily="34" charset="0"/>
              </a:rPr>
              <a:t>To read more about this case study, visit </a:t>
            </a:r>
            <a:r>
              <a:rPr lang="en-GB" sz="1400" u="sng" dirty="0">
                <a:hlinkClick r:id="rId2"/>
              </a:rPr>
              <a:t>www.cqc.org.uk/care-home-improvement</a:t>
            </a:r>
            <a:endParaRPr lang="en-GB" sz="1400" b="1" dirty="0">
              <a:solidFill>
                <a:srgbClr val="FF0000"/>
              </a:solidFill>
              <a:cs typeface="Calibri" panose="020F0502020204030204" pitchFamily="34" charset="0"/>
            </a:endParaRPr>
          </a:p>
        </p:txBody>
      </p:sp>
    </p:spTree>
    <p:extLst>
      <p:ext uri="{BB962C8B-B14F-4D97-AF65-F5344CB8AC3E}">
        <p14:creationId xmlns:p14="http://schemas.microsoft.com/office/powerpoint/2010/main" val="3731098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anose="020F0502020204030204" pitchFamily="34" charset="0"/>
                <a:cs typeface="Calibri" panose="020F0502020204030204" pitchFamily="34" charset="0"/>
              </a:rPr>
              <a:t>Case </a:t>
            </a:r>
            <a:r>
              <a:rPr lang="en-GB" dirty="0">
                <a:latin typeface="Calibri" panose="020F0502020204030204" pitchFamily="34" charset="0"/>
                <a:cs typeface="Calibri" panose="020F0502020204030204" pitchFamily="34" charset="0"/>
              </a:rPr>
              <a:t>study </a:t>
            </a:r>
            <a:r>
              <a:rPr lang="en-GB" dirty="0" smtClean="0">
                <a:latin typeface="Calibri" panose="020F0502020204030204" pitchFamily="34" charset="0"/>
                <a:cs typeface="Calibri" panose="020F0502020204030204" pitchFamily="34" charset="0"/>
              </a:rPr>
              <a:t>4: Precinct Road in Middlesex</a:t>
            </a:r>
            <a:endParaRPr lang="en-GB"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0"/>
          </p:nvPr>
        </p:nvSpPr>
        <p:spPr/>
        <p:txBody>
          <a:bodyPr/>
          <a:lstStyle/>
          <a:p>
            <a:pPr>
              <a:defRPr/>
            </a:pPr>
            <a:fld id="{3B5B4413-0BB6-4CDB-B4E7-B8AD1AFF05D5}" type="slidenum">
              <a:rPr lang="en-US" smtClean="0"/>
              <a:pPr>
                <a:defRPr/>
              </a:pPr>
              <a:t>9</a:t>
            </a:fld>
            <a:endParaRPr lang="en-US" sz="1400" dirty="0">
              <a:solidFill>
                <a:srgbClr val="6D2E69"/>
              </a:solidFill>
            </a:endParaRPr>
          </a:p>
        </p:txBody>
      </p:sp>
      <p:sp>
        <p:nvSpPr>
          <p:cNvPr id="4" name="TextBox 3"/>
          <p:cNvSpPr txBox="1"/>
          <p:nvPr/>
        </p:nvSpPr>
        <p:spPr>
          <a:xfrm>
            <a:off x="467544" y="1772816"/>
            <a:ext cx="8208912" cy="4678204"/>
          </a:xfrm>
          <a:prstGeom prst="rect">
            <a:avLst/>
          </a:prstGeom>
          <a:noFill/>
        </p:spPr>
        <p:txBody>
          <a:bodyPr wrap="square" rtlCol="0">
            <a:spAutoFit/>
          </a:bodyPr>
          <a:lstStyle/>
          <a:p>
            <a:pPr lvl="0"/>
            <a:r>
              <a:rPr lang="en-GB" sz="1400" dirty="0" smtClean="0"/>
              <a:t>At an inspection in June 2015, CQC rated Precinct Road as Inadequate overall due to no registered </a:t>
            </a:r>
            <a:r>
              <a:rPr lang="en-GB" sz="1400" dirty="0"/>
              <a:t>m</a:t>
            </a:r>
            <a:r>
              <a:rPr lang="en-GB" sz="1400" dirty="0" smtClean="0"/>
              <a:t>anager being in post and people using the service being at risk of receiving care or support that was inappropriate or unsafe. Possible safeguarding incidents had not been reported to the local authority or CQC, and there were not always enough staff to meet people’s needs. Where people were not able to make decisions about their care, requirements of the Deprivation of Liberty Safeguards (</a:t>
            </a:r>
            <a:r>
              <a:rPr lang="en-GB" sz="1400" dirty="0" err="1" smtClean="0"/>
              <a:t>DoLS</a:t>
            </a:r>
            <a:r>
              <a:rPr lang="en-GB" sz="1400" dirty="0" smtClean="0"/>
              <a:t>) – an important process that makes sure people are only deprived of their liberty in a safe and correct way, when it is in their best interests and there is no other way to look after them – were not being adhered to.</a:t>
            </a:r>
          </a:p>
          <a:p>
            <a:pPr lvl="0"/>
            <a:endParaRPr lang="en-GB" sz="1400" dirty="0" smtClean="0"/>
          </a:p>
          <a:p>
            <a:pPr lvl="0"/>
            <a:r>
              <a:rPr lang="en-GB" sz="1400" dirty="0" smtClean="0"/>
              <a:t>CQC </a:t>
            </a:r>
            <a:r>
              <a:rPr lang="en-GB" sz="1400" dirty="0"/>
              <a:t>re-inspected in October </a:t>
            </a:r>
            <a:r>
              <a:rPr lang="en-GB" sz="1400" dirty="0" smtClean="0"/>
              <a:t>2015 and found staff were dedicated to providing a safe, compassionate and high quality service that continually seeks to improve. A new registered manager was in post and there was a creative and person-centred approach. The home had carried out work to address possible risks to people and the provider did not deprive people of their liberty without authorisation.</a:t>
            </a:r>
          </a:p>
          <a:p>
            <a:pPr lvl="0"/>
            <a:endParaRPr lang="en-GB" sz="1400" b="1" dirty="0">
              <a:cs typeface="Calibri" panose="020F0502020204030204" pitchFamily="34" charset="0"/>
            </a:endParaRPr>
          </a:p>
          <a:p>
            <a:pPr lvl="0"/>
            <a:r>
              <a:rPr lang="en-GB" sz="1400" b="1" dirty="0" smtClean="0">
                <a:cs typeface="Calibri" panose="020F0502020204030204" pitchFamily="34" charset="0"/>
              </a:rPr>
              <a:t>Tim Bell, whose son Kevin has been a resident at Precinct Road since 1999 said: </a:t>
            </a:r>
            <a:r>
              <a:rPr lang="en-GB" sz="1400" dirty="0" smtClean="0">
                <a:cs typeface="Calibri" panose="020F0502020204030204" pitchFamily="34" charset="0"/>
              </a:rPr>
              <a:t>“Kevin can’t speak or converse but he is well able to understand what I say to him. One of the things I like about Precinct Road is that they keep us fully informed about how Kevin is. The place has sometimes needed a lick of paint, but it’s not what it looks like that is important, but what it does in providing care.”</a:t>
            </a:r>
          </a:p>
          <a:p>
            <a:pPr lvl="0"/>
            <a:endParaRPr lang="en-GB" sz="1400" b="1" dirty="0" smtClean="0">
              <a:cs typeface="Calibri" panose="020F0502020204030204" pitchFamily="34" charset="0"/>
            </a:endParaRPr>
          </a:p>
          <a:p>
            <a:pPr lvl="0"/>
            <a:r>
              <a:rPr lang="en-GB" sz="1400" dirty="0">
                <a:cs typeface="Calibri" panose="020F0502020204030204" pitchFamily="34" charset="0"/>
              </a:rPr>
              <a:t>To read more about this case study, visit </a:t>
            </a:r>
            <a:r>
              <a:rPr lang="en-GB" sz="1400" u="sng" dirty="0">
                <a:hlinkClick r:id="rId2"/>
              </a:rPr>
              <a:t>www.cqc.org.uk/care-home-improvement</a:t>
            </a:r>
            <a:endParaRPr lang="en-GB" sz="1400" b="1" dirty="0">
              <a:solidFill>
                <a:srgbClr val="FF0000"/>
              </a:solidFill>
              <a:cs typeface="Calibri" panose="020F0502020204030204" pitchFamily="34" charset="0"/>
            </a:endParaRPr>
          </a:p>
        </p:txBody>
      </p:sp>
    </p:spTree>
    <p:extLst>
      <p:ext uri="{BB962C8B-B14F-4D97-AF65-F5344CB8AC3E}">
        <p14:creationId xmlns:p14="http://schemas.microsoft.com/office/powerpoint/2010/main" val="1075660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20205_CQC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0205_CQC_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6" charset="-128"/>
          </a:defRPr>
        </a:defPPr>
      </a:lstStyle>
    </a:lnDef>
  </a:objectDefaults>
  <a:extraClrSchemeLst>
    <a:extraClrScheme>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205_CQ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205_CQ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205_CQ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205_CQ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205_CQ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205_CQC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205_CQ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205_CQ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205_CQ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205_CQ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205_CQ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3200</TotalTime>
  <Words>1359</Words>
  <Application>Microsoft Office PowerPoint</Application>
  <PresentationFormat>On-screen Show (4:3)</PresentationFormat>
  <Paragraphs>85</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20205_CQC_Template</vt:lpstr>
      <vt:lpstr>Improvements in care homes following CQC inspection</vt:lpstr>
      <vt:lpstr>Inadequate care homes: overview</vt:lpstr>
      <vt:lpstr>Change in overall rating following inspection</vt:lpstr>
      <vt:lpstr>Change in overall ratings by type of care home – residential and nursing</vt:lpstr>
      <vt:lpstr>Case studies</vt:lpstr>
      <vt:lpstr>Case study 1: Seaham View in County Durham</vt:lpstr>
      <vt:lpstr>Case study 2: Acorn Care Home in Birmingham</vt:lpstr>
      <vt:lpstr>Case study 3: Glynn Court Residential Home in Hampshire</vt:lpstr>
      <vt:lpstr>Case study 4: Precinct Road in Middlesex</vt:lpstr>
    </vt:vector>
  </TitlesOfParts>
  <Company>IMS3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on ASC re-inspections – care homes</dc:title>
  <dc:creator>Rahiman, Javen</dc:creator>
  <cp:lastModifiedBy>Moriarty, Aoife</cp:lastModifiedBy>
  <cp:revision>131</cp:revision>
  <dcterms:created xsi:type="dcterms:W3CDTF">2016-03-02T11:22:35Z</dcterms:created>
  <dcterms:modified xsi:type="dcterms:W3CDTF">2016-05-24T14:34:01Z</dcterms:modified>
</cp:coreProperties>
</file>